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57" r:id="rId2"/>
    <p:sldId id="284" r:id="rId3"/>
    <p:sldId id="289" r:id="rId4"/>
    <p:sldId id="288" r:id="rId5"/>
    <p:sldId id="290" r:id="rId6"/>
    <p:sldId id="282" r:id="rId7"/>
    <p:sldId id="291" r:id="rId8"/>
    <p:sldId id="286" r:id="rId9"/>
    <p:sldId id="292" r:id="rId10"/>
    <p:sldId id="287" r:id="rId11"/>
    <p:sldId id="294" r:id="rId12"/>
    <p:sldId id="295" r:id="rId13"/>
    <p:sldId id="296" r:id="rId14"/>
    <p:sldId id="265" r:id="rId15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1921" autoAdjust="0"/>
  </p:normalViewPr>
  <p:slideViewPr>
    <p:cSldViewPr>
      <p:cViewPr varScale="1">
        <p:scale>
          <a:sx n="68" d="100"/>
          <a:sy n="68" d="100"/>
        </p:scale>
        <p:origin x="78" y="90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E57596A-25D5-4B90-B564-76C5D8F39E09}" type="datetimeFigureOut">
              <a:rPr lang="pt-BR" smtClean="0"/>
              <a:t>02/03/2016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9720B33-176A-42FD-B401-CE3853447C4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445297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dirty="0" smtClean="0"/>
              <a:t>Fluxo Normal desde o cadastro de um novo conselho, até o cadastro de uma resolução após</a:t>
            </a:r>
            <a:r>
              <a:rPr lang="pt-BR" baseline="0" dirty="0" smtClean="0"/>
              <a:t> uma reunião do conselho.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720B33-176A-42FD-B401-CE3853447C4F}" type="slidenum">
              <a:rPr lang="pt-BR" smtClean="0"/>
              <a:t>3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086450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720B33-176A-42FD-B401-CE3853447C4F}" type="slidenum">
              <a:rPr lang="pt-BR" smtClean="0"/>
              <a:t>4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5312439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720B33-176A-42FD-B401-CE3853447C4F}" type="slidenum">
              <a:rPr lang="pt-BR" smtClean="0"/>
              <a:t>6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3321985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720B33-176A-42FD-B401-CE3853447C4F}" type="slidenum">
              <a:rPr lang="pt-BR" smtClean="0"/>
              <a:t>8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6674802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720B33-176A-42FD-B401-CE3853447C4F}" type="slidenum">
              <a:rPr lang="pt-BR" smtClean="0"/>
              <a:t>10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31612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dirty="0" smtClean="0"/>
              <a:t>CASO</a:t>
            </a:r>
            <a:r>
              <a:rPr lang="pt-BR" baseline="0" dirty="0" smtClean="0"/>
              <a:t> NÃO POSSUAM O ENDEREÇO ESTA AQUI... 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720B33-176A-42FD-B401-CE3853447C4F}" type="slidenum">
              <a:rPr lang="pt-BR" smtClean="0"/>
              <a:t>14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718972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9FBE8-0800-477F-8C18-515DDD1D902B}" type="datetimeFigureOut">
              <a:rPr lang="pt-BR" smtClean="0"/>
              <a:t>02/03/2016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F2AD7-2B1C-4009-88A4-10E4A4C19D2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675977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9FBE8-0800-477F-8C18-515DDD1D902B}" type="datetimeFigureOut">
              <a:rPr lang="pt-BR" smtClean="0"/>
              <a:t>02/03/2016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F2AD7-2B1C-4009-88A4-10E4A4C19D2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221953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9FBE8-0800-477F-8C18-515DDD1D902B}" type="datetimeFigureOut">
              <a:rPr lang="pt-BR" smtClean="0"/>
              <a:t>02/03/2016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F2AD7-2B1C-4009-88A4-10E4A4C19D2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177080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9FBE8-0800-477F-8C18-515DDD1D902B}" type="datetimeFigureOut">
              <a:rPr lang="pt-BR" smtClean="0"/>
              <a:t>02/03/2016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F2AD7-2B1C-4009-88A4-10E4A4C19D2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48234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9FBE8-0800-477F-8C18-515DDD1D902B}" type="datetimeFigureOut">
              <a:rPr lang="pt-BR" smtClean="0"/>
              <a:t>02/03/2016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F2AD7-2B1C-4009-88A4-10E4A4C19D2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538752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9FBE8-0800-477F-8C18-515DDD1D902B}" type="datetimeFigureOut">
              <a:rPr lang="pt-BR" smtClean="0"/>
              <a:t>02/03/2016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F2AD7-2B1C-4009-88A4-10E4A4C19D2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287841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9FBE8-0800-477F-8C18-515DDD1D902B}" type="datetimeFigureOut">
              <a:rPr lang="pt-BR" smtClean="0"/>
              <a:t>02/03/2016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F2AD7-2B1C-4009-88A4-10E4A4C19D2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374295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9FBE8-0800-477F-8C18-515DDD1D902B}" type="datetimeFigureOut">
              <a:rPr lang="pt-BR" smtClean="0"/>
              <a:t>02/03/2016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F2AD7-2B1C-4009-88A4-10E4A4C19D2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261995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9FBE8-0800-477F-8C18-515DDD1D902B}" type="datetimeFigureOut">
              <a:rPr lang="pt-BR" smtClean="0"/>
              <a:t>02/03/2016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F2AD7-2B1C-4009-88A4-10E4A4C19D2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068164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9FBE8-0800-477F-8C18-515DDD1D902B}" type="datetimeFigureOut">
              <a:rPr lang="pt-BR" smtClean="0"/>
              <a:t>02/03/2016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F2AD7-2B1C-4009-88A4-10E4A4C19D2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858126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9FBE8-0800-477F-8C18-515DDD1D902B}" type="datetimeFigureOut">
              <a:rPr lang="pt-BR" smtClean="0"/>
              <a:t>02/03/2016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F2AD7-2B1C-4009-88A4-10E4A4C19D2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024374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30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09FBE8-0800-477F-8C18-515DDD1D902B}" type="datetimeFigureOut">
              <a:rPr lang="pt-BR" smtClean="0"/>
              <a:t>02/03/2016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EF2AD7-2B1C-4009-88A4-10E4A4C19D2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997042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ítulo 2"/>
          <p:cNvSpPr txBox="1">
            <a:spLocks/>
          </p:cNvSpPr>
          <p:nvPr/>
        </p:nvSpPr>
        <p:spPr>
          <a:xfrm>
            <a:off x="711721" y="1484784"/>
            <a:ext cx="7845425" cy="14401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80000"/>
              </a:lnSpc>
              <a:buNone/>
            </a:pPr>
            <a:r>
              <a:rPr lang="pt-BR" altLang="pt-BR" sz="4400" dirty="0" smtClean="0"/>
              <a:t>Módulo Atendimento ao Servidor - SIGRH</a:t>
            </a:r>
          </a:p>
          <a:p>
            <a:pPr algn="ctr">
              <a:lnSpc>
                <a:spcPct val="80000"/>
              </a:lnSpc>
            </a:pPr>
            <a:endParaRPr lang="pt-BR" altLang="pt-BR" sz="2500" dirty="0"/>
          </a:p>
        </p:txBody>
      </p:sp>
      <p:sp>
        <p:nvSpPr>
          <p:cNvPr id="6" name="CaixaDeTexto 1"/>
          <p:cNvSpPr txBox="1">
            <a:spLocks noChangeArrowheads="1"/>
          </p:cNvSpPr>
          <p:nvPr/>
        </p:nvSpPr>
        <p:spPr bwMode="auto">
          <a:xfrm>
            <a:off x="586853" y="3906091"/>
            <a:ext cx="7970293" cy="11079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9pPr>
          </a:lstStyle>
          <a:p>
            <a:pPr algn="ctr" eaLnBrk="1" hangingPunct="1"/>
            <a:r>
              <a:rPr lang="pt-BR" altLang="pt-BR" sz="2200" dirty="0" smtClean="0"/>
              <a:t>Ministrado:</a:t>
            </a:r>
          </a:p>
          <a:p>
            <a:pPr algn="ctr" eaLnBrk="1" hangingPunct="1"/>
            <a:r>
              <a:rPr lang="pt-BR" altLang="pt-BR" sz="2200" dirty="0" smtClean="0"/>
              <a:t>Luiz Vieira</a:t>
            </a:r>
          </a:p>
          <a:p>
            <a:pPr algn="ctr" eaLnBrk="1" hangingPunct="1"/>
            <a:r>
              <a:rPr lang="pt-BR" altLang="pt-BR" sz="2200" dirty="0" smtClean="0"/>
              <a:t>Deivid </a:t>
            </a:r>
            <a:r>
              <a:rPr lang="pt-BR" altLang="pt-BR" sz="2200" dirty="0" err="1" smtClean="0"/>
              <a:t>Fiorin</a:t>
            </a:r>
            <a:endParaRPr lang="pt-BR" altLang="pt-BR" sz="2200" dirty="0"/>
          </a:p>
        </p:txBody>
      </p:sp>
    </p:spTree>
    <p:extLst>
      <p:ext uri="{BB962C8B-B14F-4D97-AF65-F5344CB8AC3E}">
        <p14:creationId xmlns:p14="http://schemas.microsoft.com/office/powerpoint/2010/main" val="21403792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3362" y="1608536"/>
            <a:ext cx="8677275" cy="4410075"/>
          </a:xfrm>
          <a:prstGeom prst="rect">
            <a:avLst/>
          </a:prstGeom>
        </p:spPr>
      </p:pic>
      <p:sp>
        <p:nvSpPr>
          <p:cNvPr id="9" name="Título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1143000"/>
          </a:xfrm>
        </p:spPr>
        <p:txBody>
          <a:bodyPr>
            <a:normAutofit/>
          </a:bodyPr>
          <a:lstStyle/>
          <a:p>
            <a:r>
              <a:rPr lang="pt-BR" dirty="0" smtClean="0"/>
              <a:t>Atendimento ao Servidor - Serviços</a:t>
            </a:r>
            <a:endParaRPr lang="pt-BR" dirty="0"/>
          </a:p>
        </p:txBody>
      </p:sp>
      <p:sp>
        <p:nvSpPr>
          <p:cNvPr id="6" name="Retângulo 5"/>
          <p:cNvSpPr/>
          <p:nvPr/>
        </p:nvSpPr>
        <p:spPr>
          <a:xfrm>
            <a:off x="416326" y="3573015"/>
            <a:ext cx="2512108" cy="563723"/>
          </a:xfrm>
          <a:prstGeom prst="rect">
            <a:avLst/>
          </a:prstGeom>
          <a:solidFill>
            <a:srgbClr val="FF0000">
              <a:alpha val="0"/>
            </a:srgb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pt-BR"/>
          </a:p>
        </p:txBody>
      </p:sp>
      <p:sp>
        <p:nvSpPr>
          <p:cNvPr id="7" name="Retângulo 6"/>
          <p:cNvSpPr/>
          <p:nvPr/>
        </p:nvSpPr>
        <p:spPr>
          <a:xfrm>
            <a:off x="4355976" y="3573015"/>
            <a:ext cx="2736304" cy="563722"/>
          </a:xfrm>
          <a:prstGeom prst="rect">
            <a:avLst/>
          </a:prstGeom>
          <a:solidFill>
            <a:srgbClr val="FF0000">
              <a:alpha val="0"/>
            </a:srgb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841007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Espaço Reservado para Conteúdo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42925" y="1417638"/>
            <a:ext cx="8143875" cy="4505325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1" algn="ctr" rtl="0">
              <a:spcBef>
                <a:spcPct val="0"/>
              </a:spcBef>
            </a:pPr>
            <a:r>
              <a:rPr lang="pt-BR" sz="2600" b="1" dirty="0" smtClean="0"/>
              <a:t>Portal do Servidor &gt; Consultas</a:t>
            </a:r>
            <a:endParaRPr lang="pt-BR" dirty="0"/>
          </a:p>
        </p:txBody>
      </p:sp>
      <p:sp>
        <p:nvSpPr>
          <p:cNvPr id="7" name="Retângulo de cantos arredondados 6"/>
          <p:cNvSpPr/>
          <p:nvPr/>
        </p:nvSpPr>
        <p:spPr>
          <a:xfrm>
            <a:off x="2339752" y="3024189"/>
            <a:ext cx="918100" cy="160207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8" name="Retângulo de cantos arredondados 7"/>
          <p:cNvSpPr/>
          <p:nvPr/>
        </p:nvSpPr>
        <p:spPr>
          <a:xfrm>
            <a:off x="2339750" y="3664252"/>
            <a:ext cx="1584178" cy="140225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9" name="Retângulo de cantos arredondados 8"/>
          <p:cNvSpPr/>
          <p:nvPr/>
        </p:nvSpPr>
        <p:spPr>
          <a:xfrm>
            <a:off x="2339752" y="3804478"/>
            <a:ext cx="1584176" cy="132715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0" name="Retângulo de cantos arredondados 9"/>
          <p:cNvSpPr/>
          <p:nvPr/>
        </p:nvSpPr>
        <p:spPr>
          <a:xfrm>
            <a:off x="2339752" y="3191200"/>
            <a:ext cx="918100" cy="152639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1" name="Retângulo de cantos arredondados 10"/>
          <p:cNvSpPr/>
          <p:nvPr/>
        </p:nvSpPr>
        <p:spPr>
          <a:xfrm>
            <a:off x="2339753" y="3343839"/>
            <a:ext cx="918099" cy="160207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2" name="Retângulo de cantos arredondados 11"/>
          <p:cNvSpPr/>
          <p:nvPr/>
        </p:nvSpPr>
        <p:spPr>
          <a:xfrm>
            <a:off x="2339751" y="3937194"/>
            <a:ext cx="918101" cy="186936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3" name="Retângulo de cantos arredondados 12"/>
          <p:cNvSpPr/>
          <p:nvPr/>
        </p:nvSpPr>
        <p:spPr>
          <a:xfrm>
            <a:off x="2339752" y="3504046"/>
            <a:ext cx="918100" cy="140225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6" name="Retângulo de cantos arredondados 5"/>
          <p:cNvSpPr/>
          <p:nvPr/>
        </p:nvSpPr>
        <p:spPr>
          <a:xfrm>
            <a:off x="2339752" y="2490790"/>
            <a:ext cx="918100" cy="186626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235107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2600" b="1" dirty="0"/>
              <a:t>Portal do Servidor &gt; Serviços &gt; Documentos &gt; Declarações</a:t>
            </a:r>
            <a:endParaRPr lang="pt-BR" sz="2600" dirty="0"/>
          </a:p>
        </p:txBody>
      </p:sp>
      <p:pic>
        <p:nvPicPr>
          <p:cNvPr id="5" name="Espaço Reservado para Conteúdo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92821" y="1600200"/>
            <a:ext cx="8158357" cy="45259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44699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2600" b="1" i="1" dirty="0"/>
              <a:t>Portal do Servidor &gt; Serviços &gt; Documentos &gt; </a:t>
            </a:r>
            <a:r>
              <a:rPr lang="pt-BR" sz="2600" b="1" i="1" dirty="0" smtClean="0"/>
              <a:t>Formulários</a:t>
            </a:r>
            <a:endParaRPr lang="pt-BR" sz="2600" dirty="0"/>
          </a:p>
        </p:txBody>
      </p:sp>
      <p:pic>
        <p:nvPicPr>
          <p:cNvPr id="4" name="Espaço Reservado para Conteúdo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45819" y="1600200"/>
            <a:ext cx="7852361" cy="45259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35515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/>
          </a:bodyPr>
          <a:lstStyle/>
          <a:p>
            <a:r>
              <a:rPr lang="pt-BR" b="1" i="1" dirty="0"/>
              <a:t>Acessos</a:t>
            </a:r>
          </a:p>
        </p:txBody>
      </p:sp>
      <p:sp>
        <p:nvSpPr>
          <p:cNvPr id="8" name="Espaço Reservado para Conteúdo 2"/>
          <p:cNvSpPr txBox="1">
            <a:spLocks/>
          </p:cNvSpPr>
          <p:nvPr/>
        </p:nvSpPr>
        <p:spPr>
          <a:xfrm>
            <a:off x="0" y="1268760"/>
            <a:ext cx="9396536" cy="4680520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pt-BR" dirty="0" smtClean="0"/>
              <a:t>	</a:t>
            </a:r>
          </a:p>
          <a:p>
            <a:pPr marL="0" indent="0">
              <a:buNone/>
            </a:pPr>
            <a:r>
              <a:rPr lang="pt-BR" dirty="0" smtClean="0"/>
              <a:t>HOMOLOGAÇÃO:</a:t>
            </a:r>
            <a:endParaRPr lang="pt-BR" dirty="0"/>
          </a:p>
          <a:p>
            <a:pPr marL="0" indent="0" algn="ctr">
              <a:buNone/>
            </a:pPr>
            <a:r>
              <a:rPr lang="pt-BR" sz="2800" dirty="0"/>
              <a:t>http://</a:t>
            </a:r>
            <a:r>
              <a:rPr lang="pt-BR" sz="2800" dirty="0" smtClean="0"/>
              <a:t>sighmg.ifsudestemg.edu.br:8080/sigrh/public/home.jsf </a:t>
            </a:r>
          </a:p>
          <a:p>
            <a:pPr marL="0" indent="0" algn="ctr">
              <a:buNone/>
            </a:pPr>
            <a:endParaRPr lang="pt-BR" sz="2800" dirty="0"/>
          </a:p>
          <a:p>
            <a:pPr marL="0" indent="0">
              <a:buNone/>
            </a:pPr>
            <a:r>
              <a:rPr lang="pt-BR" dirty="0" smtClean="0"/>
              <a:t>PRODUÇÃO:</a:t>
            </a:r>
          </a:p>
          <a:p>
            <a:pPr marL="0" indent="0">
              <a:buNone/>
            </a:pPr>
            <a:r>
              <a:rPr lang="pt-BR" sz="2800" dirty="0" smtClean="0"/>
              <a:t>       http</a:t>
            </a:r>
            <a:r>
              <a:rPr lang="pt-BR" sz="2800" dirty="0"/>
              <a:t>://</a:t>
            </a:r>
            <a:r>
              <a:rPr lang="pt-BR" sz="2800" dirty="0" smtClean="0"/>
              <a:t>sig.ifsudestemg.edu.br/sigrh/public/home.jsf </a:t>
            </a:r>
            <a:endParaRPr lang="pt-BR" sz="2800" dirty="0"/>
          </a:p>
          <a:p>
            <a:pPr marL="0" indent="0">
              <a:buNone/>
            </a:pPr>
            <a:endParaRPr lang="pt-BR" sz="2800" dirty="0"/>
          </a:p>
          <a:p>
            <a:pPr marL="0" lvl="0" indent="0" algn="just">
              <a:buNone/>
            </a:pPr>
            <a:endParaRPr lang="pt-BR" sz="2400" i="1" dirty="0" smtClean="0"/>
          </a:p>
          <a:p>
            <a:pPr marL="0" lvl="0" indent="0" algn="ctr">
              <a:buNone/>
            </a:pPr>
            <a:r>
              <a:rPr lang="pt-BR" sz="2400" i="1" dirty="0" smtClean="0"/>
              <a:t> </a:t>
            </a:r>
            <a:r>
              <a:rPr lang="pt-BR" sz="2800" i="1" dirty="0" smtClean="0"/>
              <a:t>Acessar com usuário e senha criados.</a:t>
            </a:r>
          </a:p>
          <a:p>
            <a:pPr marL="0" lvl="0" indent="0" algn="just">
              <a:buNone/>
            </a:pP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23588320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/>
          </a:bodyPr>
          <a:lstStyle/>
          <a:p>
            <a:pPr marL="0" indent="0"/>
            <a:r>
              <a:rPr lang="pt-BR" altLang="pt-BR" dirty="0" smtClean="0"/>
              <a:t>Sistemática do Treinamento</a:t>
            </a:r>
          </a:p>
        </p:txBody>
      </p:sp>
      <p:sp>
        <p:nvSpPr>
          <p:cNvPr id="8" name="Espaço Reservado para Conteúdo 2"/>
          <p:cNvSpPr txBox="1">
            <a:spLocks/>
          </p:cNvSpPr>
          <p:nvPr/>
        </p:nvSpPr>
        <p:spPr>
          <a:xfrm>
            <a:off x="457200" y="1484784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pt-BR" altLang="pt-BR" sz="2400" b="1" dirty="0"/>
              <a:t>1</a:t>
            </a:r>
            <a:r>
              <a:rPr lang="pt-BR" altLang="pt-BR" sz="2400" b="1" dirty="0" smtClean="0"/>
              <a:t>º </a:t>
            </a:r>
            <a:r>
              <a:rPr lang="pt-BR" altLang="pt-BR" sz="2400" b="1" dirty="0"/>
              <a:t>Parte:</a:t>
            </a:r>
          </a:p>
          <a:p>
            <a:pPr marL="0" indent="0" algn="just">
              <a:buNone/>
            </a:pPr>
            <a:r>
              <a:rPr lang="pt-BR" altLang="pt-BR" sz="2400" dirty="0"/>
              <a:t>	</a:t>
            </a:r>
            <a:r>
              <a:rPr lang="pt-BR" altLang="pt-BR" sz="2800" dirty="0" smtClean="0"/>
              <a:t>Entendimento dos processos e da lógica do sistema.</a:t>
            </a:r>
          </a:p>
          <a:p>
            <a:pPr marL="0" indent="0" algn="just">
              <a:buNone/>
            </a:pPr>
            <a:r>
              <a:rPr lang="pt-BR" altLang="pt-BR" sz="2400" b="1" dirty="0" smtClean="0"/>
              <a:t>2º Parte:</a:t>
            </a:r>
          </a:p>
          <a:p>
            <a:pPr marL="0" indent="0" algn="just">
              <a:buNone/>
            </a:pPr>
            <a:r>
              <a:rPr lang="pt-BR" altLang="pt-BR" sz="2000" dirty="0"/>
              <a:t>	</a:t>
            </a:r>
            <a:r>
              <a:rPr lang="pt-BR" altLang="pt-BR" sz="2800" dirty="0" smtClean="0"/>
              <a:t>Mostrar, diretamente no sistema, as funcionalidades que serão treinadas</a:t>
            </a:r>
            <a:r>
              <a:rPr lang="pt-BR" altLang="pt-BR" sz="2000" dirty="0" smtClean="0"/>
              <a:t>. </a:t>
            </a:r>
          </a:p>
          <a:p>
            <a:pPr marL="0" indent="0">
              <a:buNone/>
            </a:pPr>
            <a:r>
              <a:rPr lang="pt-BR" altLang="pt-BR" sz="2400" b="1" dirty="0"/>
              <a:t>3</a:t>
            </a:r>
            <a:r>
              <a:rPr lang="pt-BR" altLang="pt-BR" sz="2400" b="1" dirty="0" smtClean="0"/>
              <a:t>º Parte:</a:t>
            </a:r>
          </a:p>
          <a:p>
            <a:pPr marL="0" indent="0" algn="just">
              <a:buNone/>
            </a:pPr>
            <a:r>
              <a:rPr lang="pt-BR" altLang="pt-BR" sz="2400" b="1" dirty="0"/>
              <a:t>	</a:t>
            </a:r>
            <a:r>
              <a:rPr lang="pt-BR" altLang="pt-BR" sz="2800" dirty="0" smtClean="0"/>
              <a:t>Os participantes irão realizar consultas a dados do servidor, emitir documentos /declarações e solicitar/consultar em nome do servidor serviços disponíveis no módulo.</a:t>
            </a:r>
            <a:endParaRPr lang="pt-BR" sz="2800" b="1" i="1" dirty="0" smtClean="0">
              <a:solidFill>
                <a:srgbClr val="002060"/>
              </a:solidFill>
            </a:endParaRPr>
          </a:p>
          <a:p>
            <a:pPr marL="0" lvl="0" indent="0" algn="just">
              <a:buNone/>
            </a:pP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29279716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spaço Reservado para Conteúdo 2"/>
          <p:cNvSpPr txBox="1">
            <a:spLocks/>
          </p:cNvSpPr>
          <p:nvPr/>
        </p:nvSpPr>
        <p:spPr>
          <a:xfrm>
            <a:off x="451292" y="1855365"/>
            <a:ext cx="8229600" cy="47419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spcBef>
                <a:spcPts val="0"/>
              </a:spcBef>
              <a:spcAft>
                <a:spcPts val="1800"/>
              </a:spcAft>
              <a:buNone/>
            </a:pPr>
            <a:r>
              <a:rPr lang="pt-BR" sz="2800" dirty="0" smtClean="0"/>
              <a:t>O </a:t>
            </a:r>
            <a:r>
              <a:rPr lang="pt-BR" sz="2800" dirty="0"/>
              <a:t>módulo de Atendimento foi concebido com o objetivo oferecer esclarecimentos, apoio e orientação aos servidores da Instituição. Ele centraliza as informações mais solicitadas, possibilitando um atendimento ágil e eficiente. </a:t>
            </a:r>
          </a:p>
        </p:txBody>
      </p:sp>
      <p:sp>
        <p:nvSpPr>
          <p:cNvPr id="9" name="Título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1143000"/>
          </a:xfrm>
        </p:spPr>
        <p:txBody>
          <a:bodyPr>
            <a:normAutofit/>
          </a:bodyPr>
          <a:lstStyle/>
          <a:p>
            <a:r>
              <a:rPr lang="pt-BR" b="1" dirty="0"/>
              <a:t>Atendimento ao </a:t>
            </a:r>
            <a:r>
              <a:rPr lang="pt-BR" b="1" dirty="0" smtClean="0"/>
              <a:t>Servidor</a:t>
            </a:r>
            <a:endParaRPr lang="pt-BR" b="1" dirty="0"/>
          </a:p>
        </p:txBody>
      </p:sp>
    </p:spTree>
    <p:extLst>
      <p:ext uri="{BB962C8B-B14F-4D97-AF65-F5344CB8AC3E}">
        <p14:creationId xmlns:p14="http://schemas.microsoft.com/office/powerpoint/2010/main" val="38461173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spaço Reservado para Conteúdo 2"/>
          <p:cNvSpPr txBox="1">
            <a:spLocks/>
          </p:cNvSpPr>
          <p:nvPr/>
        </p:nvSpPr>
        <p:spPr>
          <a:xfrm>
            <a:off x="457200" y="1855365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 fontScale="47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spcBef>
                <a:spcPts val="0"/>
              </a:spcBef>
              <a:spcAft>
                <a:spcPts val="1800"/>
              </a:spcAft>
              <a:buNone/>
            </a:pPr>
            <a:r>
              <a:rPr lang="pt-BR" dirty="0" smtClean="0"/>
              <a:t>Roteiro Treinamento:</a:t>
            </a:r>
          </a:p>
          <a:p>
            <a:pPr algn="just">
              <a:spcBef>
                <a:spcPts val="0"/>
              </a:spcBef>
              <a:spcAft>
                <a:spcPts val="1800"/>
              </a:spcAft>
            </a:pPr>
            <a:r>
              <a:rPr lang="pt-BR" dirty="0" smtClean="0"/>
              <a:t>Consultas</a:t>
            </a:r>
          </a:p>
          <a:p>
            <a:pPr lvl="1" algn="just">
              <a:spcBef>
                <a:spcPts val="0"/>
              </a:spcBef>
              <a:spcAft>
                <a:spcPts val="1800"/>
              </a:spcAft>
            </a:pPr>
            <a:r>
              <a:rPr lang="pt-BR" dirty="0" smtClean="0"/>
              <a:t>Servidor</a:t>
            </a:r>
          </a:p>
          <a:p>
            <a:pPr algn="just">
              <a:spcBef>
                <a:spcPts val="0"/>
              </a:spcBef>
              <a:spcAft>
                <a:spcPts val="1800"/>
              </a:spcAft>
            </a:pPr>
            <a:r>
              <a:rPr lang="pt-BR" dirty="0" smtClean="0"/>
              <a:t>Documentos</a:t>
            </a:r>
          </a:p>
          <a:p>
            <a:pPr lvl="1" algn="just">
              <a:spcBef>
                <a:spcPts val="0"/>
              </a:spcBef>
              <a:spcAft>
                <a:spcPts val="1800"/>
              </a:spcAft>
            </a:pPr>
            <a:r>
              <a:rPr lang="pt-BR" dirty="0" smtClean="0"/>
              <a:t>Declarações</a:t>
            </a:r>
          </a:p>
          <a:p>
            <a:pPr lvl="1" algn="just">
              <a:spcBef>
                <a:spcPts val="0"/>
              </a:spcBef>
              <a:spcAft>
                <a:spcPts val="1800"/>
              </a:spcAft>
            </a:pPr>
            <a:r>
              <a:rPr lang="pt-BR" dirty="0" smtClean="0"/>
              <a:t>Formulários</a:t>
            </a:r>
          </a:p>
          <a:p>
            <a:pPr algn="just">
              <a:spcBef>
                <a:spcPts val="0"/>
              </a:spcBef>
              <a:spcAft>
                <a:spcPts val="1800"/>
              </a:spcAft>
            </a:pPr>
            <a:r>
              <a:rPr lang="pt-BR" dirty="0" smtClean="0"/>
              <a:t>Serviços</a:t>
            </a:r>
          </a:p>
          <a:p>
            <a:pPr lvl="1" algn="just">
              <a:spcBef>
                <a:spcPts val="0"/>
              </a:spcBef>
              <a:spcAft>
                <a:spcPts val="1800"/>
              </a:spcAft>
            </a:pPr>
            <a:r>
              <a:rPr lang="pt-BR" dirty="0" smtClean="0"/>
              <a:t>Solicitações</a:t>
            </a:r>
          </a:p>
          <a:p>
            <a:pPr lvl="1" algn="just">
              <a:spcBef>
                <a:spcPts val="0"/>
              </a:spcBef>
              <a:spcAft>
                <a:spcPts val="1800"/>
              </a:spcAft>
            </a:pPr>
            <a:r>
              <a:rPr lang="pt-BR" dirty="0" smtClean="0"/>
              <a:t>Consultas de Solicitações</a:t>
            </a:r>
          </a:p>
          <a:p>
            <a:pPr lvl="1" algn="just">
              <a:spcBef>
                <a:spcPts val="0"/>
              </a:spcBef>
              <a:spcAft>
                <a:spcPts val="1800"/>
              </a:spcAft>
            </a:pPr>
            <a:r>
              <a:rPr lang="pt-BR" dirty="0" smtClean="0">
                <a:solidFill>
                  <a:srgbClr val="FF0000"/>
                </a:solidFill>
              </a:rPr>
              <a:t>Consultas de Atendimentos</a:t>
            </a:r>
          </a:p>
          <a:p>
            <a:pPr lvl="1" algn="just">
              <a:spcBef>
                <a:spcPts val="0"/>
              </a:spcBef>
              <a:spcAft>
                <a:spcPts val="1800"/>
              </a:spcAft>
            </a:pPr>
            <a:r>
              <a:rPr lang="pt-BR" dirty="0" smtClean="0">
                <a:solidFill>
                  <a:srgbClr val="FF0000"/>
                </a:solidFill>
              </a:rPr>
              <a:t>Sistemas de Controle de Atendimento  </a:t>
            </a:r>
          </a:p>
          <a:p>
            <a:pPr marL="0" indent="0" algn="just">
              <a:spcBef>
                <a:spcPts val="0"/>
              </a:spcBef>
              <a:spcAft>
                <a:spcPts val="1800"/>
              </a:spcAft>
              <a:buNone/>
            </a:pPr>
            <a:endParaRPr lang="pt-BR" sz="2800" dirty="0"/>
          </a:p>
        </p:txBody>
      </p:sp>
      <p:sp>
        <p:nvSpPr>
          <p:cNvPr id="9" name="Título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pt-BR" dirty="0"/>
              <a:t>P</a:t>
            </a:r>
            <a:r>
              <a:rPr lang="pt-BR" dirty="0" smtClean="0"/>
              <a:t>rogramação do Treinamento de Atendimento ao Servidor - SIGRH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6014440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Consultas</a:t>
            </a:r>
            <a:endParaRPr lang="pt-BR" dirty="0"/>
          </a:p>
        </p:txBody>
      </p:sp>
      <p:sp>
        <p:nvSpPr>
          <p:cNvPr id="6" name="Espaço Reservado para Conteúdo 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pt-BR" sz="2800" dirty="0"/>
              <a:t>A aba Consultas contém informações sobre dados pessoais ou funcionais, dependentes, férias, financeiro, licenças adquiridas, ocorrências pessoais ou funcionais, previsão de aposentadoria, recadastramento de vale-transporte, alterar senha do sistema, aniversariantes do mês, aposentados com recadastramento atrasado e pensionistas. </a:t>
            </a:r>
          </a:p>
        </p:txBody>
      </p:sp>
    </p:spTree>
    <p:extLst>
      <p:ext uri="{BB962C8B-B14F-4D97-AF65-F5344CB8AC3E}">
        <p14:creationId xmlns:p14="http://schemas.microsoft.com/office/powerpoint/2010/main" val="9889103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ítulo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pt-BR" dirty="0" smtClean="0"/>
              <a:t>Atendimento ao Servidor - Consultas</a:t>
            </a:r>
            <a:endParaRPr lang="pt-BR" dirty="0"/>
          </a:p>
        </p:txBody>
      </p:sp>
      <p:sp>
        <p:nvSpPr>
          <p:cNvPr id="3" name="CaixaDeTexto 2"/>
          <p:cNvSpPr txBox="1"/>
          <p:nvPr/>
        </p:nvSpPr>
        <p:spPr>
          <a:xfrm>
            <a:off x="416325" y="1608536"/>
            <a:ext cx="262898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Cadastro-&gt;Funcional</a:t>
            </a:r>
          </a:p>
          <a:p>
            <a:r>
              <a:rPr lang="pt-BR" dirty="0" smtClean="0"/>
              <a:t>Progressão e Capacitação</a:t>
            </a:r>
            <a:endParaRPr lang="pt-BR" dirty="0"/>
          </a:p>
        </p:txBody>
      </p:sp>
      <p:sp>
        <p:nvSpPr>
          <p:cNvPr id="6" name="Retângulo 5"/>
          <p:cNvSpPr/>
          <p:nvPr/>
        </p:nvSpPr>
        <p:spPr>
          <a:xfrm>
            <a:off x="1475656" y="3429000"/>
            <a:ext cx="1740809" cy="648072"/>
          </a:xfrm>
          <a:prstGeom prst="rect">
            <a:avLst/>
          </a:prstGeom>
          <a:solidFill>
            <a:srgbClr val="FF0000">
              <a:alpha val="0"/>
            </a:srgb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pt-BR"/>
          </a:p>
        </p:txBody>
      </p:sp>
      <p:pic>
        <p:nvPicPr>
          <p:cNvPr id="2" name="Imagem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9879" y="1700808"/>
            <a:ext cx="8677275" cy="4410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83841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Documentos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pt-BR" sz="3000" dirty="0"/>
              <a:t>Em </a:t>
            </a:r>
            <a:r>
              <a:rPr lang="pt-BR" sz="3000" dirty="0" smtClean="0"/>
              <a:t>Documentos </a:t>
            </a:r>
            <a:r>
              <a:rPr lang="pt-BR" sz="3000" dirty="0"/>
              <a:t>é possível emitir declarações e formulários sobre afastamentos, averbação de tempo de serviço, dependentes, progressão, aposentadoria, ficha funcional e trabalho voluntário. </a:t>
            </a:r>
            <a:endParaRPr lang="pt-BR" sz="3000" dirty="0" smtClean="0"/>
          </a:p>
          <a:p>
            <a:pPr algn="just"/>
            <a:r>
              <a:rPr lang="pt-BR" sz="3000" dirty="0" smtClean="0"/>
              <a:t>E essas </a:t>
            </a:r>
            <a:r>
              <a:rPr lang="pt-BR" sz="3000" dirty="0"/>
              <a:t>declarações são emitidas com assinatura digital, que poderá ser verificado sua veracidade no portal público do </a:t>
            </a:r>
            <a:r>
              <a:rPr lang="pt-BR" sz="3000" dirty="0" smtClean="0"/>
              <a:t>SIGRH </a:t>
            </a:r>
            <a:r>
              <a:rPr lang="pt-BR" sz="3000" dirty="0"/>
              <a:t>e os formulários possuem os campos das informações do </a:t>
            </a:r>
            <a:r>
              <a:rPr lang="pt-BR" sz="3000" dirty="0" smtClean="0"/>
              <a:t>servidor </a:t>
            </a:r>
            <a:r>
              <a:rPr lang="pt-BR" sz="3000" dirty="0"/>
              <a:t>já </a:t>
            </a:r>
            <a:r>
              <a:rPr lang="pt-BR" sz="3000" dirty="0" smtClean="0"/>
              <a:t>preenchidos.</a:t>
            </a:r>
            <a:endParaRPr lang="pt-BR" sz="3000" dirty="0"/>
          </a:p>
        </p:txBody>
      </p:sp>
    </p:spTree>
    <p:extLst>
      <p:ext uri="{BB962C8B-B14F-4D97-AF65-F5344CB8AC3E}">
        <p14:creationId xmlns:p14="http://schemas.microsoft.com/office/powerpoint/2010/main" val="35554500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ítulo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pt-BR" dirty="0" smtClean="0"/>
              <a:t>Atendimento ao Servidor - Documentos</a:t>
            </a:r>
            <a:endParaRPr lang="pt-BR" dirty="0"/>
          </a:p>
        </p:txBody>
      </p:sp>
      <p:sp>
        <p:nvSpPr>
          <p:cNvPr id="3" name="CaixaDeTexto 2"/>
          <p:cNvSpPr txBox="1"/>
          <p:nvPr/>
        </p:nvSpPr>
        <p:spPr>
          <a:xfrm>
            <a:off x="416325" y="1608536"/>
            <a:ext cx="262898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Cadastro-&gt;Funcional</a:t>
            </a:r>
          </a:p>
          <a:p>
            <a:r>
              <a:rPr lang="pt-BR" dirty="0" smtClean="0"/>
              <a:t>Progressão e Capacitação</a:t>
            </a:r>
            <a:endParaRPr lang="pt-BR" dirty="0"/>
          </a:p>
        </p:txBody>
      </p:sp>
      <p:sp>
        <p:nvSpPr>
          <p:cNvPr id="6" name="Retângulo 5"/>
          <p:cNvSpPr/>
          <p:nvPr/>
        </p:nvSpPr>
        <p:spPr>
          <a:xfrm>
            <a:off x="1475656" y="3429000"/>
            <a:ext cx="1740809" cy="648072"/>
          </a:xfrm>
          <a:prstGeom prst="rect">
            <a:avLst/>
          </a:prstGeom>
          <a:solidFill>
            <a:srgbClr val="FF0000">
              <a:alpha val="0"/>
            </a:srgb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pt-BR"/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2412" y="1700808"/>
            <a:ext cx="8639175" cy="4410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67568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Serviços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/>
              <a:t>Na aba Serviços é possível realizar solicitações eletrônicas, onde o servidor pode manter contato com o Departamento de Recursos Humanos de forma online. </a:t>
            </a:r>
          </a:p>
        </p:txBody>
      </p:sp>
    </p:spTree>
    <p:extLst>
      <p:ext uri="{BB962C8B-B14F-4D97-AF65-F5344CB8AC3E}">
        <p14:creationId xmlns:p14="http://schemas.microsoft.com/office/powerpoint/2010/main" val="11385847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1993</TotalTime>
  <Words>311</Words>
  <Application>Microsoft Office PowerPoint</Application>
  <PresentationFormat>Apresentação na tela (4:3)</PresentationFormat>
  <Paragraphs>60</Paragraphs>
  <Slides>14</Slides>
  <Notes>6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14</vt:i4>
      </vt:variant>
    </vt:vector>
  </HeadingPairs>
  <TitlesOfParts>
    <vt:vector size="18" baseType="lpstr">
      <vt:lpstr>Arial</vt:lpstr>
      <vt:lpstr>Calibri</vt:lpstr>
      <vt:lpstr>Lucida Sans Unicode</vt:lpstr>
      <vt:lpstr>Tema do Office</vt:lpstr>
      <vt:lpstr>Apresentação do PowerPoint</vt:lpstr>
      <vt:lpstr>Sistemática do Treinamento</vt:lpstr>
      <vt:lpstr>Atendimento ao Servidor</vt:lpstr>
      <vt:lpstr>Programação do Treinamento de Atendimento ao Servidor - SIGRH</vt:lpstr>
      <vt:lpstr>Consultas</vt:lpstr>
      <vt:lpstr>Atendimento ao Servidor - Consultas</vt:lpstr>
      <vt:lpstr>Documentos</vt:lpstr>
      <vt:lpstr>Atendimento ao Servidor - Documentos</vt:lpstr>
      <vt:lpstr>Serviços</vt:lpstr>
      <vt:lpstr>Atendimento ao Servidor - Serviços</vt:lpstr>
      <vt:lpstr>Portal do Servidor &gt; Consultas</vt:lpstr>
      <vt:lpstr>Portal do Servidor &gt; Serviços &gt; Documentos &gt; Declarações</vt:lpstr>
      <vt:lpstr>Portal do Servidor &gt; Serviços &gt; Documentos &gt; Formulários</vt:lpstr>
      <vt:lpstr>Acessos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Deivid Fiorin</dc:creator>
  <cp:lastModifiedBy>Luiz Alberto de Castro Vieira</cp:lastModifiedBy>
  <cp:revision>89</cp:revision>
  <dcterms:created xsi:type="dcterms:W3CDTF">2014-04-28T11:55:01Z</dcterms:created>
  <dcterms:modified xsi:type="dcterms:W3CDTF">2016-03-02T16:56:55Z</dcterms:modified>
</cp:coreProperties>
</file>