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4"/>
  </p:notesMasterIdLst>
  <p:handoutMasterIdLst>
    <p:handoutMasterId r:id="rId105"/>
  </p:handoutMasterIdLst>
  <p:sldIdLst>
    <p:sldId id="258" r:id="rId2"/>
    <p:sldId id="446" r:id="rId3"/>
    <p:sldId id="447" r:id="rId4"/>
    <p:sldId id="448" r:id="rId5"/>
    <p:sldId id="449" r:id="rId6"/>
    <p:sldId id="450" r:id="rId7"/>
    <p:sldId id="314" r:id="rId8"/>
    <p:sldId id="315" r:id="rId9"/>
    <p:sldId id="316" r:id="rId10"/>
    <p:sldId id="368" r:id="rId11"/>
    <p:sldId id="489" r:id="rId12"/>
    <p:sldId id="490" r:id="rId13"/>
    <p:sldId id="492" r:id="rId14"/>
    <p:sldId id="493" r:id="rId15"/>
    <p:sldId id="451" r:id="rId16"/>
    <p:sldId id="452" r:id="rId17"/>
    <p:sldId id="453" r:id="rId18"/>
    <p:sldId id="549" r:id="rId19"/>
    <p:sldId id="478" r:id="rId20"/>
    <p:sldId id="479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35" r:id="rId29"/>
    <p:sldId id="550" r:id="rId30"/>
    <p:sldId id="505" r:id="rId31"/>
    <p:sldId id="506" r:id="rId32"/>
    <p:sldId id="507" r:id="rId33"/>
    <p:sldId id="508" r:id="rId34"/>
    <p:sldId id="509" r:id="rId35"/>
    <p:sldId id="510" r:id="rId36"/>
    <p:sldId id="512" r:id="rId37"/>
    <p:sldId id="454" r:id="rId38"/>
    <p:sldId id="455" r:id="rId39"/>
    <p:sldId id="457" r:id="rId40"/>
    <p:sldId id="458" r:id="rId41"/>
    <p:sldId id="459" r:id="rId42"/>
    <p:sldId id="516" r:id="rId43"/>
    <p:sldId id="517" r:id="rId44"/>
    <p:sldId id="518" r:id="rId45"/>
    <p:sldId id="519" r:id="rId46"/>
    <p:sldId id="520" r:id="rId47"/>
    <p:sldId id="521" r:id="rId48"/>
    <p:sldId id="522" r:id="rId49"/>
    <p:sldId id="523" r:id="rId50"/>
    <p:sldId id="524" r:id="rId51"/>
    <p:sldId id="460" r:id="rId52"/>
    <p:sldId id="461" r:id="rId53"/>
    <p:sldId id="462" r:id="rId54"/>
    <p:sldId id="537" r:id="rId55"/>
    <p:sldId id="536" r:id="rId56"/>
    <p:sldId id="525" r:id="rId57"/>
    <p:sldId id="526" r:id="rId58"/>
    <p:sldId id="527" r:id="rId59"/>
    <p:sldId id="528" r:id="rId60"/>
    <p:sldId id="551" r:id="rId61"/>
    <p:sldId id="552" r:id="rId62"/>
    <p:sldId id="553" r:id="rId63"/>
    <p:sldId id="554" r:id="rId64"/>
    <p:sldId id="556" r:id="rId65"/>
    <p:sldId id="557" r:id="rId66"/>
    <p:sldId id="558" r:id="rId67"/>
    <p:sldId id="529" r:id="rId68"/>
    <p:sldId id="530" r:id="rId69"/>
    <p:sldId id="539" r:id="rId70"/>
    <p:sldId id="463" r:id="rId71"/>
    <p:sldId id="464" r:id="rId72"/>
    <p:sldId id="465" r:id="rId73"/>
    <p:sldId id="482" r:id="rId74"/>
    <p:sldId id="533" r:id="rId75"/>
    <p:sldId id="466" r:id="rId76"/>
    <p:sldId id="467" r:id="rId77"/>
    <p:sldId id="468" r:id="rId78"/>
    <p:sldId id="559" r:id="rId79"/>
    <p:sldId id="560" r:id="rId80"/>
    <p:sldId id="540" r:id="rId81"/>
    <p:sldId id="469" r:id="rId82"/>
    <p:sldId id="470" r:id="rId83"/>
    <p:sldId id="483" r:id="rId84"/>
    <p:sldId id="484" r:id="rId85"/>
    <p:sldId id="542" r:id="rId86"/>
    <p:sldId id="543" r:id="rId87"/>
    <p:sldId id="544" r:id="rId88"/>
    <p:sldId id="472" r:id="rId89"/>
    <p:sldId id="473" r:id="rId90"/>
    <p:sldId id="474" r:id="rId91"/>
    <p:sldId id="534" r:id="rId92"/>
    <p:sldId id="541" r:id="rId93"/>
    <p:sldId id="546" r:id="rId94"/>
    <p:sldId id="547" r:id="rId95"/>
    <p:sldId id="475" r:id="rId96"/>
    <p:sldId id="476" r:id="rId97"/>
    <p:sldId id="439" r:id="rId98"/>
    <p:sldId id="438" r:id="rId99"/>
    <p:sldId id="548" r:id="rId100"/>
    <p:sldId id="313" r:id="rId101"/>
    <p:sldId id="306" r:id="rId102"/>
    <p:sldId id="309" r:id="rId10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5" autoAdjust="0"/>
    <p:restoredTop sz="94434" autoAdjust="0"/>
  </p:normalViewPr>
  <p:slideViewPr>
    <p:cSldViewPr snapToGrid="0">
      <p:cViewPr varScale="1">
        <p:scale>
          <a:sx n="116" d="100"/>
          <a:sy n="116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6CC2C-AC16-4799-85E5-FBA4CC85E8EC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E642D5-49B0-4FB1-94AE-C043F48EE3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028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41B28E-EA90-41A9-A563-5C7714CAD4F1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8746CC-F6FA-47CA-A4C9-D8B3B4676F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288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E0AE39-4E03-4C4D-AF13-55B35899E7E9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089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E6A4-41AD-487B-9F55-9DCFC3B91CE0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4559-03D4-4620-A8D3-0E81FEE0D2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2EE3-9844-4151-9961-E8799353D776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75DB-85FC-4ABC-9155-12B689D54E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5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5B17-05F7-41B8-AB3E-0A43F2C451B5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FAD0-EB14-4B73-BF31-0E64519F4F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38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6D6B-C8DC-43CD-AB95-A571A4C7FD84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1525-238C-4893-A568-AD7B41CB4C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65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9B2E-B605-4633-8E26-4BA0C3DA990E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416C1-BB5B-42FC-8E7B-54320F43F5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2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7A95-4685-48CA-9414-8F687162770B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BCDA-6AC2-439D-8712-BA2B74BF68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81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205D-03CB-4069-9604-8CDBAB1C9784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96BF-E206-42AC-B76C-A925E895D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91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DE42-511A-4298-9CA6-754BC1E15008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7DE7-B90D-4A22-8310-E923A03671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6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7C67-5CFF-4488-852C-CC918DB811D3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4B34-D205-42DE-9669-624A007FFB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89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89FC-5782-40C7-B9A4-FF6D522CAF13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7D02-FA1D-498D-8023-6C34BE2A54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39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21C3-EDA6-43C7-B474-57817D86208F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A985-D729-42A5-BF1C-5A81A5E2D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5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C37D-BC3C-49A0-91F2-67B01F2C828C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A788-1FF8-400C-B2DF-E8D918C80E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06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901A-D9F5-48A8-8006-29D0CC13BB07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BAA8-8DA0-4F52-8B16-F683ED648E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2E858F-1587-45F9-BB66-E539CE1BC9F7}" type="datetimeFigureOut">
              <a:rPr lang="pt-BR"/>
              <a:pPr>
                <a:defRPr/>
              </a:pPr>
              <a:t>01/10/2018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882D68-EE25-45EF-A5C8-BE37DEC309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8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93"/>
          <p:cNvSpPr txBox="1">
            <a:spLocks/>
          </p:cNvSpPr>
          <p:nvPr/>
        </p:nvSpPr>
        <p:spPr>
          <a:xfrm>
            <a:off x="1368424" y="2470150"/>
            <a:ext cx="2911475" cy="792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defRPr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SIG-SIGAA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9" name="Shape 92"/>
          <p:cNvSpPr txBox="1">
            <a:spLocks/>
          </p:cNvSpPr>
          <p:nvPr/>
        </p:nvSpPr>
        <p:spPr bwMode="auto">
          <a:xfrm>
            <a:off x="431800" y="3133725"/>
            <a:ext cx="8242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5613" indent="-3159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5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BIBLIOTECA</a:t>
            </a:r>
            <a:endParaRPr lang="pt-BR" altLang="pt-BR" sz="5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92"/>
          <p:cNvSpPr txBox="1">
            <a:spLocks/>
          </p:cNvSpPr>
          <p:nvPr/>
        </p:nvSpPr>
        <p:spPr>
          <a:xfrm>
            <a:off x="431800" y="5724525"/>
            <a:ext cx="8242300" cy="73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Responsável:</a:t>
            </a:r>
          </a:p>
          <a:p>
            <a:pPr marL="457200" indent="-31750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Robson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Machczew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01" name="Picture 2" descr="D:\东西\AVMB\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387350"/>
            <a:ext cx="451643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250" y="4106333"/>
            <a:ext cx="1581681" cy="86273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Utilizado </a:t>
            </a:r>
            <a:r>
              <a:rPr lang="pt-BR" sz="2000" dirty="0"/>
              <a:t>para cadastrar, alterar ou excluir as bibliotecas da instituição.  </a:t>
            </a:r>
            <a:endParaRPr lang="pt-BR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32414" y="1743802"/>
            <a:ext cx="5669280" cy="862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92500" y="2224696"/>
            <a:ext cx="5368926" cy="44010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 rotWithShape="1">
          <a:blip r:embed="rId4"/>
          <a:srcRect l="128" r="1"/>
          <a:stretch/>
        </p:blipFill>
        <p:spPr>
          <a:xfrm>
            <a:off x="330200" y="3455865"/>
            <a:ext cx="5283201" cy="12224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5"/>
          <a:stretch>
            <a:fillRect/>
          </a:stretch>
        </p:blipFill>
        <p:spPr>
          <a:xfrm>
            <a:off x="558800" y="6071988"/>
            <a:ext cx="2419350" cy="342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14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540125" y="2568575"/>
            <a:ext cx="2068514" cy="46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434" name="Shape 92"/>
          <p:cNvSpPr txBox="1">
            <a:spLocks/>
          </p:cNvSpPr>
          <p:nvPr/>
        </p:nvSpPr>
        <p:spPr bwMode="auto">
          <a:xfrm>
            <a:off x="558800" y="1651000"/>
            <a:ext cx="7962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Dúvidas?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3540125" y="3159125"/>
            <a:ext cx="20685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573088" y="1316038"/>
            <a:ext cx="7962900" cy="47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Acesso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ao material de apoio: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500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https://www.info.ufrn.br/wikisistemas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Consultar usuário e senha com a equipe de TI do Instituto.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b="1" u="sng" dirty="0">
              <a:latin typeface="Arial"/>
              <a:ea typeface="Arial"/>
              <a:cs typeface="Arial"/>
              <a:sym typeface="Arial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b="1" u="sng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b="1" u="sng"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Responsável: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robson.machado@avmb-asten.com.br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558800" y="1908175"/>
            <a:ext cx="7962900" cy="476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 fontAlgn="auto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</a:rPr>
              <a:t>Obrigado pela atenção!</a:t>
            </a:r>
            <a:endParaRPr lang="pt-BR" sz="3500" b="1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344738" y="3457575"/>
            <a:ext cx="4687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Classificações Bibliográficas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1243012" y="1635126"/>
            <a:ext cx="6848333" cy="1044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72573" y="2974975"/>
            <a:ext cx="6439853" cy="3111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67187" y="6214153"/>
            <a:ext cx="3316396" cy="3360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99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Relacionamento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992827" y="2270126"/>
            <a:ext cx="7094846" cy="1204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73730" y="4008754"/>
            <a:ext cx="3074670" cy="4235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89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Políticas de Empréstimos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65643" y="2790507"/>
            <a:ext cx="7592747" cy="1308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429895" y="4305300"/>
            <a:ext cx="8142836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4540250" y="6083300"/>
            <a:ext cx="2258695" cy="323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36245" y="1331913"/>
            <a:ext cx="6040462" cy="12522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68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Associar Cursos Biblioteca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 rotWithShape="1">
          <a:blip r:embed="rId2"/>
          <a:srcRect l="41924" t="64695" r="23303"/>
          <a:stretch/>
        </p:blipFill>
        <p:spPr bwMode="auto">
          <a:xfrm>
            <a:off x="3127144" y="2295529"/>
            <a:ext cx="2826211" cy="70167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998503" y="3362320"/>
            <a:ext cx="5321617" cy="147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373436" y="5233985"/>
            <a:ext cx="2333625" cy="336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56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Processos Técnicos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540000" y="3406775"/>
            <a:ext cx="4102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Processos Técnicos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 rotWithShape="1">
          <a:blip r:embed="rId2"/>
          <a:srcRect b="14146"/>
          <a:stretch/>
        </p:blipFill>
        <p:spPr bwMode="auto">
          <a:xfrm>
            <a:off x="445135" y="1470026"/>
            <a:ext cx="8387578" cy="47037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40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Com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 rotWithShape="1">
          <a:blip r:embed="rId2"/>
          <a:srcRect l="15213" b="55544"/>
          <a:stretch/>
        </p:blipFill>
        <p:spPr bwMode="auto">
          <a:xfrm>
            <a:off x="2100879" y="3787220"/>
            <a:ext cx="6313369" cy="81214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05401" y="4642685"/>
            <a:ext cx="4088087" cy="1618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 rotWithShape="1">
          <a:blip r:embed="rId4"/>
          <a:srcRect l="10780" t="13161" r="9532" b="40073"/>
          <a:stretch/>
        </p:blipFill>
        <p:spPr bwMode="auto">
          <a:xfrm>
            <a:off x="4162147" y="5795487"/>
            <a:ext cx="4528106" cy="83635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>
          <a:blip r:embed="rId5"/>
          <a:stretch>
            <a:fillRect/>
          </a:stretch>
        </p:blipFill>
        <p:spPr>
          <a:xfrm>
            <a:off x="405402" y="1815034"/>
            <a:ext cx="5400675" cy="1765300"/>
          </a:xfrm>
          <a:prstGeom prst="rect">
            <a:avLst/>
          </a:prstGeom>
        </p:spPr>
      </p:pic>
      <p:sp>
        <p:nvSpPr>
          <p:cNvPr id="17" name="Shape 92"/>
          <p:cNvSpPr txBox="1">
            <a:spLocks/>
          </p:cNvSpPr>
          <p:nvPr/>
        </p:nvSpPr>
        <p:spPr>
          <a:xfrm>
            <a:off x="400050" y="1049789"/>
            <a:ext cx="7962900" cy="47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Se </a:t>
            </a:r>
            <a:r>
              <a:rPr lang="pt-BR" sz="2000" u="sng" dirty="0" smtClean="0"/>
              <a:t>EXEMPLAR</a:t>
            </a:r>
            <a:r>
              <a:rPr lang="pt-BR" sz="2000" dirty="0" smtClean="0"/>
              <a:t>:.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Com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/>
          <p:nvPr/>
        </p:nvPicPr>
        <p:blipFill rotWithShape="1">
          <a:blip r:embed="rId2"/>
          <a:srcRect b="17886"/>
          <a:stretch/>
        </p:blipFill>
        <p:spPr bwMode="auto">
          <a:xfrm>
            <a:off x="419100" y="1246601"/>
            <a:ext cx="4978400" cy="200977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422400" y="3377439"/>
            <a:ext cx="7366000" cy="3248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2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Com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/>
          <p:nvPr/>
        </p:nvPicPr>
        <p:blipFill>
          <a:blip r:embed="rId2"/>
          <a:stretch>
            <a:fillRect/>
          </a:stretch>
        </p:blipFill>
        <p:spPr>
          <a:xfrm>
            <a:off x="356499" y="1349377"/>
            <a:ext cx="6716501" cy="14255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/>
          <p:nvPr/>
        </p:nvPicPr>
        <p:blipFill rotWithShape="1">
          <a:blip r:embed="rId3"/>
          <a:srcRect t="3108"/>
          <a:stretch/>
        </p:blipFill>
        <p:spPr bwMode="auto">
          <a:xfrm>
            <a:off x="356499" y="3459129"/>
            <a:ext cx="5345729" cy="326083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4"/>
          <a:srcRect b="4364"/>
          <a:stretch/>
        </p:blipFill>
        <p:spPr bwMode="auto">
          <a:xfrm>
            <a:off x="3582299" y="2998719"/>
            <a:ext cx="5053701" cy="92081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13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Breafing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575129" y="1438726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O módulo </a:t>
            </a:r>
            <a:r>
              <a:rPr lang="pt-BR" sz="21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Biblioteca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surgiu com a necessidade de atender às demandas das Bibliotecas da UFRN, havendo como objetivo de controlar a chegada de novos livros, catalogação e empréstimos.</a:t>
            </a:r>
            <a:endParaRPr lang="pt-BR" sz="21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10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5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Relacionamento:</a:t>
            </a: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5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SIGAA</a:t>
            </a: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Portal do Docente;</a:t>
            </a:r>
            <a:endParaRPr lang="pt-BR" sz="21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5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Portal do 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Discente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sz="21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500" b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Graduação.</a:t>
            </a: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8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SIPAC</a:t>
            </a:r>
            <a:endParaRPr lang="pt-BR" sz="2100" b="1" dirty="0">
              <a:solidFill>
                <a:schemeClr val="accent1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Biblioteca;</a:t>
            </a: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5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Portal 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Administrativo;</a:t>
            </a: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8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SIGRH</a:t>
            </a:r>
            <a:endParaRPr lang="pt-BR" sz="2100" b="1" dirty="0">
              <a:solidFill>
                <a:schemeClr val="accent1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1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Portal </a:t>
            </a:r>
            <a:r>
              <a:rPr lang="pt-BR" sz="21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do Servidor;</a:t>
            </a: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None/>
              <a:defRPr/>
            </a:pPr>
            <a:endParaRPr lang="pt-BR" sz="21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lp.arquitetoexpert.com/wp-content/uploads/2016/07/contra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49" y="5651500"/>
            <a:ext cx="1109289" cy="11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Com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847324" y="1363344"/>
            <a:ext cx="7502900" cy="1087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67023" y="2938303"/>
            <a:ext cx="6021177" cy="968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 rotWithShape="1">
          <a:blip r:embed="rId4"/>
          <a:srcRect t="32202"/>
          <a:stretch/>
        </p:blipFill>
        <p:spPr bwMode="auto">
          <a:xfrm>
            <a:off x="1042876" y="4393881"/>
            <a:ext cx="7111795" cy="144208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459541" y="6055358"/>
            <a:ext cx="4161418" cy="524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1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Sem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 rotWithShape="1">
          <a:blip r:embed="rId2"/>
          <a:srcRect l="15213" t="-527" b="59442"/>
          <a:stretch/>
        </p:blipFill>
        <p:spPr bwMode="auto">
          <a:xfrm>
            <a:off x="400050" y="1529401"/>
            <a:ext cx="5799233" cy="68897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hape 92"/>
          <p:cNvSpPr txBox="1">
            <a:spLocks/>
          </p:cNvSpPr>
          <p:nvPr/>
        </p:nvSpPr>
        <p:spPr>
          <a:xfrm>
            <a:off x="400050" y="1049789"/>
            <a:ext cx="7962900" cy="479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Se </a:t>
            </a:r>
            <a:r>
              <a:rPr lang="pt-BR" sz="2000" u="sng" dirty="0" smtClean="0"/>
              <a:t>FASCÍCULO</a:t>
            </a:r>
            <a:r>
              <a:rPr lang="pt-BR" sz="2000" dirty="0" smtClean="0"/>
              <a:t>:.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483100" y="1845127"/>
            <a:ext cx="4260850" cy="1638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m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58800" y="3068319"/>
            <a:ext cx="4324350" cy="911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m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260850" y="3846196"/>
            <a:ext cx="4483100" cy="158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01625" y="4348662"/>
            <a:ext cx="4838700" cy="2307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7"/>
          <a:stretch>
            <a:fillRect/>
          </a:stretch>
        </p:blipFill>
        <p:spPr>
          <a:xfrm>
            <a:off x="4159250" y="5795830"/>
            <a:ext cx="4584700" cy="6273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21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Sem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736599" y="1467088"/>
            <a:ext cx="2292703" cy="1574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492500" y="1657825"/>
            <a:ext cx="4950322" cy="1904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58800" y="4094479"/>
            <a:ext cx="6081522" cy="2192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m 16"/>
          <p:cNvPicPr/>
          <p:nvPr/>
        </p:nvPicPr>
        <p:blipFill>
          <a:blip r:embed="rId5"/>
          <a:stretch>
            <a:fillRect/>
          </a:stretch>
        </p:blipFill>
        <p:spPr>
          <a:xfrm>
            <a:off x="6158161" y="5138082"/>
            <a:ext cx="2076450" cy="2997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62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Sem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3143199" y="1635126"/>
            <a:ext cx="5737276" cy="2416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8800" y="1301754"/>
            <a:ext cx="3105691" cy="2181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396874" y="3659193"/>
            <a:ext cx="5051495" cy="2993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241924" y="4227516"/>
            <a:ext cx="3477071" cy="2106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6"/>
          <a:stretch>
            <a:fillRect/>
          </a:stretch>
        </p:blipFill>
        <p:spPr>
          <a:xfrm>
            <a:off x="6026455" y="6461439"/>
            <a:ext cx="2241550" cy="3067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79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800" y="1806892"/>
            <a:ext cx="4933950" cy="2062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Sem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58800" y="1349377"/>
            <a:ext cx="3831574" cy="1431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01311" y="3516494"/>
            <a:ext cx="4517065" cy="1766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099050" y="4647657"/>
            <a:ext cx="2832100" cy="335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m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491674" y="5453559"/>
            <a:ext cx="6258626" cy="807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m 17"/>
          <p:cNvPicPr/>
          <p:nvPr/>
        </p:nvPicPr>
        <p:blipFill>
          <a:blip r:embed="rId7"/>
          <a:stretch>
            <a:fillRect/>
          </a:stretch>
        </p:blipFill>
        <p:spPr>
          <a:xfrm>
            <a:off x="558800" y="6395402"/>
            <a:ext cx="2997200" cy="3346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014243" y="4265609"/>
            <a:ext cx="5631015" cy="227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Sem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89524" y="1980404"/>
            <a:ext cx="6005952" cy="31115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3238500" y="1349377"/>
            <a:ext cx="5406758" cy="14954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54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Sem Tombamento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1" y="1349377"/>
            <a:ext cx="5453052" cy="4225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32450" y="2725102"/>
            <a:ext cx="2457450" cy="475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19525" y="5214939"/>
            <a:ext cx="4984750" cy="1168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31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Artigos Periódicos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hape 92"/>
          <p:cNvSpPr txBox="1">
            <a:spLocks/>
          </p:cNvSpPr>
          <p:nvPr/>
        </p:nvSpPr>
        <p:spPr>
          <a:xfrm>
            <a:off x="558800" y="1349377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Utilizado </a:t>
            </a:r>
            <a:r>
              <a:rPr lang="pt-BR" sz="2000" dirty="0"/>
              <a:t>para </a:t>
            </a:r>
            <a:r>
              <a:rPr lang="pt-BR" sz="2000" dirty="0" smtClean="0"/>
              <a:t>cadastrar Artigos.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49368" y="1808442"/>
            <a:ext cx="7608882" cy="1919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400050" y="3673680"/>
            <a:ext cx="5441950" cy="2932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5546725" y="5592874"/>
            <a:ext cx="2724150" cy="2959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74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importação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431538" y="1349377"/>
            <a:ext cx="6390554" cy="876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36375" y="1951108"/>
            <a:ext cx="2797360" cy="784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102735" y="2792605"/>
            <a:ext cx="4418965" cy="1146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38772" y="3388455"/>
            <a:ext cx="4524775" cy="30266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3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Catalogação </a:t>
            </a:r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importação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431538" y="1349377"/>
            <a:ext cx="6390554" cy="876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395107" y="2450204"/>
            <a:ext cx="6402693" cy="41856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98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1" y="1376219"/>
            <a:ext cx="8632603" cy="4421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Principal Fluxo de Execução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99" y="5932861"/>
            <a:ext cx="812495" cy="7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Pesquisas por Acervo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018030" y="2585562"/>
            <a:ext cx="6928018" cy="3523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55923" y="1326674"/>
            <a:ext cx="6070277" cy="20769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64477" y="5149373"/>
            <a:ext cx="4551045" cy="1492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33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Baixar Exemplares/Fascículos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0" y="1436963"/>
            <a:ext cx="5600700" cy="3465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3402251" y="5359400"/>
            <a:ext cx="5377259" cy="1079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558800" y="6060440"/>
            <a:ext cx="2368550" cy="274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Shape 92"/>
          <p:cNvSpPr txBox="1">
            <a:spLocks/>
          </p:cNvSpPr>
          <p:nvPr/>
        </p:nvSpPr>
        <p:spPr>
          <a:xfrm>
            <a:off x="6223000" y="1436963"/>
            <a:ext cx="2755900" cy="2092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É possível..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Baixar (perda),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Desfazer Baixa,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Remover (do acervo),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Substituir (errado).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Transferir entre Bibliotecas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349377"/>
            <a:ext cx="6224289" cy="21875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430086" y="3760790"/>
            <a:ext cx="4349115" cy="516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87032" y="4500883"/>
            <a:ext cx="5539834" cy="16713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45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Transferir entre Bibliotecas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352497"/>
            <a:ext cx="6167806" cy="1990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725253" y="3554252"/>
            <a:ext cx="4997450" cy="2444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50356" y="6236962"/>
            <a:ext cx="2279650" cy="33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hape 92"/>
          <p:cNvSpPr txBox="1">
            <a:spLocks/>
          </p:cNvSpPr>
          <p:nvPr/>
        </p:nvSpPr>
        <p:spPr>
          <a:xfrm>
            <a:off x="254000" y="5398391"/>
            <a:ext cx="4152900" cy="1170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Há ainda transferência..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entre Setores (situação),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/>
              <a:t>d</a:t>
            </a:r>
            <a:r>
              <a:rPr lang="pt-BR" sz="2000" dirty="0" smtClean="0"/>
              <a:t>e Fascículos (requer autorização).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2" y="3244374"/>
            <a:ext cx="5934903" cy="34104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Exportar Títulos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635" y="1125538"/>
            <a:ext cx="6120130" cy="3381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28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Carga FGV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92"/>
          <p:cNvSpPr txBox="1">
            <a:spLocks/>
          </p:cNvSpPr>
          <p:nvPr/>
        </p:nvSpPr>
        <p:spPr>
          <a:xfrm>
            <a:off x="558800" y="183927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O </a:t>
            </a:r>
            <a:r>
              <a:rPr lang="pt-BR" sz="2000" dirty="0"/>
              <a:t>arquivo deve ser um arquivo de texto (não binário) e está no formato especificado: Texto → Espaços → Texto → Espaços → Texto para ser carregado.  </a:t>
            </a:r>
            <a:endParaRPr lang="pt-BR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68232" y="3823835"/>
            <a:ext cx="4540568" cy="16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Gerenciar Etiquetas</a:t>
            </a:r>
            <a:endParaRPr lang="pt-BR" sz="2100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1482459"/>
            <a:ext cx="6096000" cy="3262527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005627" y="5101907"/>
            <a:ext cx="5412146" cy="9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Aquisição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89300" y="3406775"/>
            <a:ext cx="2578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Aquisição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431800" y="1463357"/>
            <a:ext cx="8402900" cy="3095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651800" y="5141277"/>
            <a:ext cx="7962900" cy="1399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Todas </a:t>
            </a:r>
            <a:r>
              <a:rPr lang="pt-BR" sz="2000" dirty="0"/>
              <a:t>as funcionalidades menos a de Periodicidade necessitam que haja Acervo cadastrado do tipo SE - PEDIÓDICO, realizado pela aba Processos Técnicos, pois as funcionalidades iniciam com a consulta desses</a:t>
            </a:r>
            <a:r>
              <a:rPr lang="pt-BR" sz="2000" dirty="0" smtClean="0"/>
              <a:t>.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FLUXO </a:t>
            </a:r>
            <a:r>
              <a:rPr lang="pt-BR" sz="2000" dirty="0" smtClean="0"/>
              <a:t>disponibilizado na Catalogação de Fascículo.</a:t>
            </a: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Circulação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251200" y="3406775"/>
            <a:ext cx="274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Parâmetros do Módulo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87" y="6031925"/>
            <a:ext cx="634425" cy="6344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81" y="1349377"/>
            <a:ext cx="7249537" cy="2686425"/>
          </a:xfrm>
          <a:prstGeom prst="rect">
            <a:avLst/>
          </a:prstGeom>
        </p:spPr>
      </p:pic>
      <p:sp>
        <p:nvSpPr>
          <p:cNvPr id="7" name="Shape 92"/>
          <p:cNvSpPr txBox="1">
            <a:spLocks/>
          </p:cNvSpPr>
          <p:nvPr/>
        </p:nvSpPr>
        <p:spPr>
          <a:xfrm>
            <a:off x="558800" y="4259641"/>
            <a:ext cx="7962900" cy="310711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ctr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/>
              <a:t>...</a:t>
            </a:r>
          </a:p>
          <a:p>
            <a:pPr marL="0" indent="450000" algn="ctr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100" b="1" dirty="0"/>
          </a:p>
          <a:p>
            <a:pPr marL="0" indent="450000" algn="ctr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100" b="1" dirty="0" smtClean="0"/>
              <a:t>Muitos parâmetros estão disponíveis no módulo para que seja ajustado pelo Bibliotecário, diminuindo a necessidade de auxílio da TI.</a:t>
            </a:r>
            <a:endParaRPr lang="pt-BR" sz="2100" b="1" dirty="0"/>
          </a:p>
        </p:txBody>
      </p:sp>
    </p:spTree>
    <p:extLst>
      <p:ext uri="{BB962C8B-B14F-4D97-AF65-F5344CB8AC3E}">
        <p14:creationId xmlns:p14="http://schemas.microsoft.com/office/powerpoint/2010/main" val="13151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Circulação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 rotWithShape="1">
          <a:blip r:embed="rId2"/>
          <a:srcRect b="7128"/>
          <a:stretch/>
        </p:blipFill>
        <p:spPr bwMode="auto">
          <a:xfrm>
            <a:off x="558800" y="1349377"/>
            <a:ext cx="8199507" cy="49641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0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Realizar Empréstimos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 rotWithShape="1">
          <a:blip r:embed="rId2"/>
          <a:srcRect b="6722"/>
          <a:stretch/>
        </p:blipFill>
        <p:spPr bwMode="auto">
          <a:xfrm>
            <a:off x="3341230" y="1306514"/>
            <a:ext cx="5439732" cy="204469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10307" y="3532189"/>
            <a:ext cx="5861845" cy="2287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59337" y="6043613"/>
            <a:ext cx="3454975" cy="6334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5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Devolver Empréstimos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635126"/>
            <a:ext cx="3614086" cy="6508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8800" y="2463239"/>
            <a:ext cx="5348373" cy="2552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454025" y="5829267"/>
            <a:ext cx="4988812" cy="7379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626101" y="3347187"/>
            <a:ext cx="3304222" cy="3219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6"/>
          <a:stretch>
            <a:fillRect/>
          </a:stretch>
        </p:blipFill>
        <p:spPr>
          <a:xfrm>
            <a:off x="749301" y="5193178"/>
            <a:ext cx="2343150" cy="755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Shape 92"/>
          <p:cNvSpPr txBox="1">
            <a:spLocks/>
          </p:cNvSpPr>
          <p:nvPr/>
        </p:nvSpPr>
        <p:spPr>
          <a:xfrm>
            <a:off x="6280936" y="1349377"/>
            <a:ext cx="2487933" cy="24454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É possível </a:t>
            </a:r>
            <a:r>
              <a:rPr lang="pt-BR" sz="2000" u="sng" dirty="0" smtClean="0"/>
              <a:t>estornar</a:t>
            </a:r>
            <a:r>
              <a:rPr lang="pt-BR" sz="2000" dirty="0" smtClean="0"/>
              <a:t>..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Empréstimos,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Devoluções,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pt-BR" sz="2000" dirty="0" smtClean="0"/>
              <a:t>Renovações.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Interrupções das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473045" y="1543685"/>
            <a:ext cx="4134410" cy="955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892859" y="2916872"/>
            <a:ext cx="5585139" cy="2482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605241" y="5817942"/>
            <a:ext cx="6160374" cy="6092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91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Gerenciar Reservas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4945" y="1217191"/>
            <a:ext cx="5123180" cy="20333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787400" y="3342223"/>
            <a:ext cx="6902450" cy="9263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65575" y="4029075"/>
            <a:ext cx="4921250" cy="2155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57517" y="4284037"/>
            <a:ext cx="3631565" cy="2183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6"/>
          <a:stretch>
            <a:fillRect/>
          </a:stretch>
        </p:blipFill>
        <p:spPr>
          <a:xfrm>
            <a:off x="3771900" y="6449473"/>
            <a:ext cx="5006340" cy="2332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66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Enviar Mensagens Usuários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651382" y="1384937"/>
            <a:ext cx="5870318" cy="2339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58800" y="3791902"/>
            <a:ext cx="5255654" cy="2529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439" y="6388733"/>
            <a:ext cx="4639322" cy="3715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39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Usuários Externos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2743" y="1245801"/>
            <a:ext cx="5863913" cy="2435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14700" y="3801287"/>
            <a:ext cx="5575300" cy="2269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14325" y="4650458"/>
            <a:ext cx="3613150" cy="1851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40250" y="6391911"/>
            <a:ext cx="4229100" cy="275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Shape 92"/>
          <p:cNvSpPr txBox="1">
            <a:spLocks/>
          </p:cNvSpPr>
          <p:nvPr/>
        </p:nvSpPr>
        <p:spPr>
          <a:xfrm>
            <a:off x="6540500" y="1791901"/>
            <a:ext cx="2070100" cy="975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Utilizado para quando o usuário não tem vínculo com a Instituição.</a:t>
            </a: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Gerenciar Suspensões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/>
          <p:nvPr/>
        </p:nvPicPr>
        <p:blipFill rotWithShape="1">
          <a:blip r:embed="rId2"/>
          <a:srcRect b="9664"/>
          <a:stretch/>
        </p:blipFill>
        <p:spPr bwMode="auto">
          <a:xfrm>
            <a:off x="1989254" y="1373188"/>
            <a:ext cx="5503746" cy="207962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63497" y="3595686"/>
            <a:ext cx="4076752" cy="16621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172037" y="3881435"/>
            <a:ext cx="4508325" cy="2681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493811" y="5953122"/>
            <a:ext cx="2016125" cy="292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914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Gerenciar Multas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019300" y="1289219"/>
            <a:ext cx="6502400" cy="2754009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5084663" y="3844624"/>
            <a:ext cx="3697387" cy="1857675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279400" y="3958590"/>
            <a:ext cx="4419600" cy="2623820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5"/>
          <a:stretch>
            <a:fillRect/>
          </a:stretch>
        </p:blipFill>
        <p:spPr>
          <a:xfrm>
            <a:off x="6111875" y="6006465"/>
            <a:ext cx="1924050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Gerenciar Multas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58900" y="1237457"/>
            <a:ext cx="6362700" cy="4158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96875" y="5453813"/>
            <a:ext cx="5330825" cy="1233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911345" y="5918201"/>
            <a:ext cx="2902455" cy="3412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90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Permissões do Módulo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acess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146" y="5957046"/>
            <a:ext cx="634670" cy="68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1229175"/>
            <a:ext cx="8149307" cy="2970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21" y="4402146"/>
            <a:ext cx="5620263" cy="21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Comunicar Material Perdido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2575" y="1393274"/>
            <a:ext cx="5301675" cy="2086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3594816"/>
            <a:ext cx="5092700" cy="2089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406400" y="5233760"/>
            <a:ext cx="3441700" cy="13620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5"/>
          <a:stretch>
            <a:fillRect/>
          </a:stretch>
        </p:blipFill>
        <p:spPr>
          <a:xfrm>
            <a:off x="4140200" y="6144746"/>
            <a:ext cx="3022600" cy="347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609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Informação e Referência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120900" y="3406775"/>
            <a:ext cx="5029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Informação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Referência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635126"/>
            <a:ext cx="8255597" cy="30673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12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Agendamentos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O </a:t>
            </a:r>
            <a:r>
              <a:rPr lang="pt-BR" sz="2000" dirty="0"/>
              <a:t>fluxo começa no Portal </a:t>
            </a:r>
            <a:r>
              <a:rPr lang="pt-BR" sz="2000" dirty="0" smtClean="0"/>
              <a:t>Discente ou Menu Servidor.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81420" y="1881600"/>
            <a:ext cx="6830999" cy="611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93699" y="2559607"/>
            <a:ext cx="5218936" cy="2304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3276599" y="4142701"/>
            <a:ext cx="5064760" cy="234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m 17"/>
          <p:cNvPicPr/>
          <p:nvPr/>
        </p:nvPicPr>
        <p:blipFill rotWithShape="1">
          <a:blip r:embed="rId5"/>
          <a:srcRect b="6923"/>
          <a:stretch/>
        </p:blipFill>
        <p:spPr bwMode="auto">
          <a:xfrm>
            <a:off x="4013184" y="4755115"/>
            <a:ext cx="4826031" cy="182841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52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Agendamentos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2440277" y="3704848"/>
            <a:ext cx="6397045" cy="774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317182" y="4440092"/>
            <a:ext cx="3696018" cy="2223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767454" y="6060697"/>
            <a:ext cx="2451735" cy="327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17182" y="1286929"/>
            <a:ext cx="3951287" cy="2357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/>
          <p:cNvPicPr/>
          <p:nvPr/>
        </p:nvPicPr>
        <p:blipFill>
          <a:blip r:embed="rId6"/>
          <a:stretch>
            <a:fillRect/>
          </a:stretch>
        </p:blipFill>
        <p:spPr>
          <a:xfrm>
            <a:off x="3344545" y="2737629"/>
            <a:ext cx="5177155" cy="234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11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Ficha Catalográfica 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(Portal </a:t>
            </a:r>
            <a:r>
              <a:rPr lang="pt-BR" sz="21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pt-BR" sz="21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pt-BR" sz="21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O </a:t>
            </a:r>
            <a:r>
              <a:rPr lang="pt-BR" sz="2000" dirty="0"/>
              <a:t>fluxo começa no Portal com o cadastro dos dados da Normalização ou Ficha </a:t>
            </a:r>
            <a:r>
              <a:rPr lang="pt-BR" sz="2000" dirty="0" smtClean="0"/>
              <a:t>Catalográfica.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m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33952" y="2012661"/>
            <a:ext cx="7387748" cy="743285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47821" y="2842514"/>
            <a:ext cx="4638358" cy="3799079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544024" y="3576019"/>
            <a:ext cx="2476500" cy="351155"/>
          </a:xfrm>
          <a:prstGeom prst="rect">
            <a:avLst/>
          </a:prstGeom>
        </p:spPr>
      </p:pic>
      <p:pic>
        <p:nvPicPr>
          <p:cNvPr id="16" name="Imagem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035425" y="5267944"/>
            <a:ext cx="4781550" cy="11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Normalização 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(Portal </a:t>
            </a:r>
            <a:r>
              <a:rPr lang="pt-BR" sz="18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O </a:t>
            </a:r>
            <a:r>
              <a:rPr lang="pt-BR" sz="2000" dirty="0"/>
              <a:t>fluxo começa no Portal com o cadastro dos dados da Normalização ou Ficha </a:t>
            </a:r>
            <a:r>
              <a:rPr lang="pt-BR" sz="2000" dirty="0" smtClean="0"/>
              <a:t>Catalográfica.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5470" y="2288540"/>
            <a:ext cx="7948254" cy="949960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3700" y="3430270"/>
            <a:ext cx="5270500" cy="2487930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753100" y="4148881"/>
            <a:ext cx="2463800" cy="332105"/>
          </a:xfrm>
          <a:prstGeom prst="rect">
            <a:avLst/>
          </a:prstGeom>
        </p:spPr>
      </p:pic>
      <p:pic>
        <p:nvPicPr>
          <p:cNvPr id="17" name="Imagem 16"/>
          <p:cNvPicPr/>
          <p:nvPr/>
        </p:nvPicPr>
        <p:blipFill>
          <a:blip r:embed="rId5"/>
          <a:stretch>
            <a:fillRect/>
          </a:stretch>
        </p:blipFill>
        <p:spPr>
          <a:xfrm>
            <a:off x="3702050" y="5264785"/>
            <a:ext cx="499110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Normalização e F. Catalográfica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123950" y="1349377"/>
            <a:ext cx="6489700" cy="2621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292099" y="4315778"/>
            <a:ext cx="4076701" cy="21915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4"/>
          <a:stretch>
            <a:fillRect/>
          </a:stretch>
        </p:blipFill>
        <p:spPr>
          <a:xfrm>
            <a:off x="3454400" y="4058165"/>
            <a:ext cx="2971800" cy="591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359400" y="4736856"/>
            <a:ext cx="3632200" cy="2005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65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Normalização e F. Catalográfica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349376"/>
            <a:ext cx="4996534" cy="2917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11690" y="3179444"/>
            <a:ext cx="5640210" cy="2370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247650" y="4413249"/>
            <a:ext cx="3848100" cy="2273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702050" y="6097267"/>
            <a:ext cx="5149850" cy="2749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62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Aluno/Servidor solicita.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13149" y="2379030"/>
            <a:ext cx="5654202" cy="2058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5059" y="4983114"/>
            <a:ext cx="4250382" cy="14167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27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Manual do Módulo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0" y="1261141"/>
            <a:ext cx="2398122" cy="3500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181" y="3073601"/>
            <a:ext cx="2457180" cy="3500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93" y="1261141"/>
            <a:ext cx="2470355" cy="3529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810" y="3073601"/>
            <a:ext cx="2466105" cy="3533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98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248" y="5855668"/>
            <a:ext cx="4572000" cy="250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398546" y="3829693"/>
            <a:ext cx="6283405" cy="17935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672806" y="1635126"/>
            <a:ext cx="5734887" cy="1711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7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/>
              <a:t>G</a:t>
            </a:r>
            <a:r>
              <a:rPr lang="pt-BR" sz="2000" dirty="0" smtClean="0"/>
              <a:t>estor/Bibliotecário Origem atende a solicitação.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423835" y="1898441"/>
            <a:ext cx="5337230" cy="22323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265398" y="2829087"/>
            <a:ext cx="4660348" cy="3803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11904" y="4259796"/>
            <a:ext cx="5253092" cy="1859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377440" y="6444515"/>
            <a:ext cx="1709420" cy="2800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22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/>
              <a:t>G</a:t>
            </a:r>
            <a:r>
              <a:rPr lang="pt-BR" sz="2000" dirty="0" smtClean="0"/>
              <a:t>estor/Bibliotecário Destino confirma o recebimento do livro.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97380" y="1993264"/>
            <a:ext cx="4961539" cy="2019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432300" y="2987410"/>
            <a:ext cx="4353560" cy="3474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44980" y="4172528"/>
            <a:ext cx="5026486" cy="1783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/>
          <p:cNvPicPr/>
          <p:nvPr/>
        </p:nvPicPr>
        <p:blipFill>
          <a:blip r:embed="rId5"/>
          <a:stretch>
            <a:fillRect/>
          </a:stretch>
        </p:blipFill>
        <p:spPr>
          <a:xfrm>
            <a:off x="1134515" y="6376613"/>
            <a:ext cx="4768215" cy="247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56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273777" y="1878903"/>
            <a:ext cx="4126773" cy="1825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81777" y="3815081"/>
            <a:ext cx="5088237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375275" y="5984865"/>
            <a:ext cx="3146425" cy="48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075651" y="2791714"/>
            <a:ext cx="4701097" cy="161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/>
              <a:t>G</a:t>
            </a:r>
            <a:r>
              <a:rPr lang="pt-BR" sz="2000" dirty="0" smtClean="0"/>
              <a:t>estor/Bibliotecário Destino registra o empréstimo ao Aluno/Servidor.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Aluno/Servidor devolve livro (sem uso do </a:t>
            </a:r>
            <a:r>
              <a:rPr lang="pt-BR" sz="2000" dirty="0"/>
              <a:t>sistema). Gestor/Bibliotecário Destino registra a devolução do livro pelo Aluno/Servidor</a:t>
            </a:r>
            <a:r>
              <a:rPr lang="pt-BR" sz="20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73494" y="2359818"/>
            <a:ext cx="3219006" cy="585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5964714"/>
            <a:ext cx="4714875" cy="716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650339" y="2652712"/>
            <a:ext cx="5220611" cy="3149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28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/>
              <a:t>Gestor/Bibliotecário Destino </a:t>
            </a:r>
            <a:r>
              <a:rPr lang="pt-BR" sz="2000" dirty="0" smtClean="0"/>
              <a:t>retorna livro a Biblioteca Origem.</a:t>
            </a: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361632" y="2017712"/>
            <a:ext cx="4723279" cy="1893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32" y="4170546"/>
            <a:ext cx="4078694" cy="2521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636109" y="2726109"/>
            <a:ext cx="5216743" cy="1812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m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802630" y="6029432"/>
            <a:ext cx="1501140" cy="220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8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344487" y="2014855"/>
            <a:ext cx="4481513" cy="18028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0" y="3307302"/>
            <a:ext cx="4786630" cy="337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entre Bibliotecas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58800" y="1410916"/>
            <a:ext cx="7962900" cy="423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/>
              <a:t>Gestor/Bibliotecário </a:t>
            </a:r>
            <a:r>
              <a:rPr lang="pt-BR" sz="2000" dirty="0" smtClean="0"/>
              <a:t>Origem confirma recebimento de retorno.</a:t>
            </a: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92087" y="4206050"/>
            <a:ext cx="5065713" cy="1781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387282" y="6224811"/>
            <a:ext cx="2210435" cy="302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32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Bibliotecas Externas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" y="2116772"/>
            <a:ext cx="6471146" cy="100742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64664" y="3344862"/>
            <a:ext cx="6045936" cy="2344738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/>
          <a:stretch>
            <a:fillRect/>
          </a:stretch>
        </p:blipFill>
        <p:spPr>
          <a:xfrm>
            <a:off x="920750" y="5910262"/>
            <a:ext cx="2571750" cy="286385"/>
          </a:xfrm>
          <a:prstGeom prst="rect">
            <a:avLst/>
          </a:prstGeom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Utilizado </a:t>
            </a:r>
            <a:r>
              <a:rPr lang="pt-BR" sz="2000" dirty="0"/>
              <a:t>para </a:t>
            </a:r>
            <a:r>
              <a:rPr lang="pt-BR" sz="2000" dirty="0" smtClean="0"/>
              <a:t>listar </a:t>
            </a:r>
            <a:r>
              <a:rPr lang="pt-BR" sz="2000" dirty="0"/>
              <a:t>ou cadastrar novas bibliotecas ou unidades externas da instituição.</a:t>
            </a:r>
            <a:endParaRPr lang="pt-BR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Empréstimos Institucionais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635126"/>
            <a:ext cx="4759433" cy="1774823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3597380" y="3549014"/>
            <a:ext cx="5159270" cy="2864485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9900" y="5791199"/>
            <a:ext cx="2800350" cy="772160"/>
          </a:xfrm>
          <a:prstGeom prst="rect">
            <a:avLst/>
          </a:prstGeom>
        </p:spPr>
      </p:pic>
      <p:sp>
        <p:nvSpPr>
          <p:cNvPr id="7" name="Shape 92"/>
          <p:cNvSpPr txBox="1">
            <a:spLocks/>
          </p:cNvSpPr>
          <p:nvPr/>
        </p:nvSpPr>
        <p:spPr>
          <a:xfrm>
            <a:off x="5519790" y="2287931"/>
            <a:ext cx="3370210" cy="9753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Utilizado para empréstimos com bibliotecas externas.</a:t>
            </a: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Bloquear/Desbloquear Usuários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417626" y="1478598"/>
            <a:ext cx="6149748" cy="1725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417626" y="3288983"/>
            <a:ext cx="4543425" cy="2118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241800" y="3400743"/>
            <a:ext cx="2184400" cy="313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501932" y="4961890"/>
            <a:ext cx="5356318" cy="1451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/>
          <p:cNvPicPr/>
          <p:nvPr/>
        </p:nvPicPr>
        <p:blipFill>
          <a:blip r:embed="rId6"/>
          <a:stretch>
            <a:fillRect/>
          </a:stretch>
        </p:blipFill>
        <p:spPr>
          <a:xfrm>
            <a:off x="6426200" y="6413500"/>
            <a:ext cx="2413000" cy="309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412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895475" y="2847975"/>
            <a:ext cx="5381625" cy="466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>
                <a:solidFill>
                  <a:schemeClr val="bg1"/>
                </a:solidFill>
              </a:rPr>
              <a:t>Descrição das Funcionalidades</a:t>
            </a:r>
            <a:endParaRPr lang="pt-BR" altLang="pt-BR" sz="3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Doação e Intercâmbio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247900" y="3406775"/>
            <a:ext cx="468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Doação 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Intercâmbio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0700" y="1635126"/>
            <a:ext cx="8270146" cy="30641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35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Enviar Agradecimento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05672" y="1287467"/>
            <a:ext cx="6505037" cy="1736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3186119"/>
            <a:ext cx="4775862" cy="2065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216400" y="3962546"/>
            <a:ext cx="4686300" cy="25778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17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Enviar Agradecimento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00300" y="1260477"/>
            <a:ext cx="6261100" cy="3067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8799" y="4645024"/>
            <a:ext cx="4803775" cy="141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87057" y="5219700"/>
            <a:ext cx="4114043" cy="13512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02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Textos Predefinidos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8799" y="1635126"/>
            <a:ext cx="6964901" cy="841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5130800" y="5126671"/>
            <a:ext cx="3390900" cy="33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36550" y="3198494"/>
            <a:ext cx="4399280" cy="334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5"/>
          <a:stretch>
            <a:fillRect/>
          </a:stretch>
        </p:blipFill>
        <p:spPr>
          <a:xfrm>
            <a:off x="3155740" y="2528570"/>
            <a:ext cx="5745899" cy="2435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653641" y="5686107"/>
            <a:ext cx="6247998" cy="9594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27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Produções Acadêmicas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247900" y="3406775"/>
            <a:ext cx="468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Produções Acadêmicas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 rotWithShape="1">
          <a:blip r:embed="rId2"/>
          <a:srcRect b="51529"/>
          <a:stretch/>
        </p:blipFill>
        <p:spPr bwMode="auto">
          <a:xfrm>
            <a:off x="457834" y="2016126"/>
            <a:ext cx="8305379" cy="148907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20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Teses e Dissertações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O fluxo começa com uma </a:t>
            </a:r>
            <a:r>
              <a:rPr lang="pt-BR" sz="2000" dirty="0"/>
              <a:t>Produção Acadêmica </a:t>
            </a:r>
            <a:r>
              <a:rPr lang="pt-BR" sz="2000" dirty="0" smtClean="0"/>
              <a:t>submetida </a:t>
            </a:r>
            <a:r>
              <a:rPr lang="pt-BR" sz="2000" dirty="0"/>
              <a:t>pelo </a:t>
            </a:r>
            <a:r>
              <a:rPr lang="pt-BR" sz="2000" dirty="0" smtClean="0"/>
              <a:t>Discente </a:t>
            </a:r>
            <a:r>
              <a:rPr lang="pt-BR" sz="2000" dirty="0"/>
              <a:t>e sua versão final </a:t>
            </a:r>
            <a:r>
              <a:rPr lang="pt-BR" sz="2000" dirty="0" smtClean="0"/>
              <a:t> </a:t>
            </a:r>
            <a:r>
              <a:rPr lang="pt-BR" sz="2000" dirty="0"/>
              <a:t>homologada pelo orientador e coordenador do </a:t>
            </a:r>
            <a:r>
              <a:rPr lang="pt-BR" sz="2000" dirty="0" smtClean="0"/>
              <a:t>curso.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30600" y="1973741"/>
            <a:ext cx="5290845" cy="34063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 rotWithShape="1">
          <a:blip r:embed="rId3"/>
          <a:srcRect t="39538"/>
          <a:stretch/>
        </p:blipFill>
        <p:spPr>
          <a:xfrm>
            <a:off x="216533" y="5194300"/>
            <a:ext cx="5260029" cy="13796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25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Teses e Dissertações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4262" y="1450977"/>
            <a:ext cx="7612938" cy="4924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38545" y="6259512"/>
            <a:ext cx="2480310" cy="231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95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/>
          <a:stretch>
            <a:fillRect/>
          </a:stretch>
        </p:blipFill>
        <p:spPr>
          <a:xfrm>
            <a:off x="279558" y="5558472"/>
            <a:ext cx="7406223" cy="5121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Teses e Dissertações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 rotWithShape="1">
          <a:blip r:embed="rId3"/>
          <a:srcRect t="40308"/>
          <a:stretch/>
        </p:blipFill>
        <p:spPr bwMode="auto">
          <a:xfrm>
            <a:off x="279558" y="1458912"/>
            <a:ext cx="5495608" cy="142296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2822076" y="3035300"/>
            <a:ext cx="6039848" cy="36175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29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Cadastros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067050" y="3406775"/>
            <a:ext cx="31019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Termo de Autorização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558800" y="1349377"/>
            <a:ext cx="5080000" cy="3316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93593" y="4515068"/>
            <a:ext cx="4865213" cy="2114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7875" y="4889464"/>
            <a:ext cx="4920726" cy="8255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90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Relatórios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136900" y="3406775"/>
            <a:ext cx="289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 rotWithShape="1">
          <a:blip r:embed="rId2"/>
          <a:srcRect b="19721"/>
          <a:stretch/>
        </p:blipFill>
        <p:spPr bwMode="auto">
          <a:xfrm>
            <a:off x="369569" y="1455738"/>
            <a:ext cx="8377325" cy="40052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73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 rotWithShape="1">
          <a:blip r:embed="rId2"/>
          <a:srcRect b="20656"/>
          <a:stretch/>
        </p:blipFill>
        <p:spPr bwMode="auto">
          <a:xfrm>
            <a:off x="880813" y="1493838"/>
            <a:ext cx="7505066" cy="35607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3"/>
          <a:srcRect b="69951"/>
          <a:stretch/>
        </p:blipFill>
        <p:spPr bwMode="auto">
          <a:xfrm>
            <a:off x="744993" y="5609589"/>
            <a:ext cx="7776707" cy="8585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6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 rotWithShape="1">
          <a:blip r:embed="rId2"/>
          <a:srcRect b="57732"/>
          <a:stretch/>
        </p:blipFill>
        <p:spPr bwMode="auto">
          <a:xfrm>
            <a:off x="558800" y="1635126"/>
            <a:ext cx="7690906" cy="11985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3"/>
          <a:srcRect b="56443"/>
          <a:stretch/>
        </p:blipFill>
        <p:spPr bwMode="auto">
          <a:xfrm>
            <a:off x="770676" y="3105150"/>
            <a:ext cx="7466330" cy="116205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/>
          <a:srcRect b="69134"/>
          <a:stretch/>
        </p:blipFill>
        <p:spPr bwMode="auto">
          <a:xfrm>
            <a:off x="306070" y="4538662"/>
            <a:ext cx="7962844" cy="90963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5"/>
          <a:srcRect b="66319"/>
          <a:stretch/>
        </p:blipFill>
        <p:spPr bwMode="auto">
          <a:xfrm>
            <a:off x="1501653" y="5719762"/>
            <a:ext cx="7286112" cy="90868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34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4" y="1349377"/>
            <a:ext cx="5330571" cy="2584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20" y="4157243"/>
            <a:ext cx="7547790" cy="25627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379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349377"/>
            <a:ext cx="3791193" cy="1486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32" y="3843130"/>
            <a:ext cx="7276882" cy="2814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0" y="1985171"/>
            <a:ext cx="4398572" cy="1701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00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Relatórios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6442"/>
          <a:stretch/>
        </p:blipFill>
        <p:spPr>
          <a:xfrm>
            <a:off x="558800" y="2526877"/>
            <a:ext cx="8000610" cy="21378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68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Módulo do Servidor e Portal Discente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89000" y="3406775"/>
            <a:ext cx="7442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M. Servidor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P. Discente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432435" y="1247777"/>
            <a:ext cx="8443618" cy="31337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10360" y="3238500"/>
            <a:ext cx="6488505" cy="3388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78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Cadastros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/>
          <p:nvPr/>
        </p:nvPicPr>
        <p:blipFill rotWithShape="1">
          <a:blip r:embed="rId2"/>
          <a:srcRect b="20427"/>
          <a:stretch/>
        </p:blipFill>
        <p:spPr bwMode="auto">
          <a:xfrm>
            <a:off x="432435" y="1635126"/>
            <a:ext cx="8345628" cy="431482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Utilizar Serviços da Biblioteca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U</a:t>
            </a:r>
            <a:r>
              <a:rPr lang="pt-BR" sz="2000" dirty="0"/>
              <a:t>tilizado para ter acesso aos serviços da biblioteca, selecione um vínculo e crie uma senha entre 6 dígitos e 8 dígitos (somente números), confirmando a operação com a senha que você já possui no sistema.  </a:t>
            </a:r>
            <a:endParaRPr lang="pt-BR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594514" y="2410200"/>
            <a:ext cx="5891471" cy="1980265"/>
          </a:xfrm>
          <a:prstGeom prst="rect">
            <a:avLst/>
          </a:prstGeom>
        </p:spPr>
      </p:pic>
      <p:pic>
        <p:nvPicPr>
          <p:cNvPr id="13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58800" y="4708991"/>
            <a:ext cx="4264331" cy="1455496"/>
          </a:xfrm>
          <a:prstGeom prst="rect">
            <a:avLst/>
          </a:prstGeom>
        </p:spPr>
      </p:pic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492500" y="6140113"/>
            <a:ext cx="5330297" cy="3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Emitir Documento de Quitação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Permite </a:t>
            </a:r>
            <a:r>
              <a:rPr lang="pt-BR" sz="2000" dirty="0"/>
              <a:t>que os mesmos possam verificar sua situação na biblioteca e Emitir Declaração de Quitação</a:t>
            </a:r>
            <a:r>
              <a:rPr lang="pt-BR" sz="2000" dirty="0" smtClean="0"/>
              <a:t>.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8775" y="2201837"/>
            <a:ext cx="5381625" cy="2156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3733800" y="4567219"/>
            <a:ext cx="4844570" cy="19796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227012" y="4989810"/>
            <a:ext cx="3152775" cy="16871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372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Solicitar Reserva Livro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08" y="1432720"/>
            <a:ext cx="5887082" cy="2713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602798" y="4452938"/>
            <a:ext cx="4064702" cy="1382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m 12"/>
          <p:cNvPicPr/>
          <p:nvPr/>
        </p:nvPicPr>
        <p:blipFill>
          <a:blip r:embed="rId4"/>
          <a:stretch>
            <a:fillRect/>
          </a:stretch>
        </p:blipFill>
        <p:spPr>
          <a:xfrm>
            <a:off x="1578610" y="6142834"/>
            <a:ext cx="5681980" cy="23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26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Disseminação da Informação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Permite ao usuário demostrar interesse por certos assuntos e autores.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400" y="1851659"/>
            <a:ext cx="6235700" cy="40453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091970" y="6192405"/>
            <a:ext cx="3009900" cy="344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7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.. Outras Funcionalidades..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241134"/>
            <a:ext cx="8178800" cy="29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/>
              <a:t>Aba </a:t>
            </a:r>
            <a:r>
              <a:rPr lang="pt-BR" altLang="pt-BR" sz="3200" b="1" dirty="0" smtClean="0"/>
              <a:t>Administração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857500" y="3406775"/>
            <a:ext cx="3492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Administração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4751" y="2511426"/>
            <a:ext cx="8410998" cy="2874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hape 92"/>
          <p:cNvSpPr txBox="1">
            <a:spLocks/>
          </p:cNvSpPr>
          <p:nvPr/>
        </p:nvSpPr>
        <p:spPr>
          <a:xfrm>
            <a:off x="615470" y="1212106"/>
            <a:ext cx="7962900" cy="23782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</a:rPr>
              <a:t>▪ </a:t>
            </a:r>
            <a:r>
              <a:rPr lang="pt-BR" sz="2000" dirty="0" smtClean="0"/>
              <a:t>Possibilita gerenciar os campo locais MARC e executar </a:t>
            </a:r>
            <a:r>
              <a:rPr lang="pt-BR" sz="2000" i="1" dirty="0" err="1" smtClean="0"/>
              <a:t>timers</a:t>
            </a:r>
            <a:r>
              <a:rPr lang="pt-BR" sz="2000" dirty="0" smtClean="0"/>
              <a:t> sem a necessidade de auxílio do setor de TI.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000" dirty="0"/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45000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20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92"/>
          <p:cNvSpPr txBox="1">
            <a:spLocks/>
          </p:cNvSpPr>
          <p:nvPr/>
        </p:nvSpPr>
        <p:spPr bwMode="auto">
          <a:xfrm>
            <a:off x="558800" y="1908175"/>
            <a:ext cx="79629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175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52000"/>
              <a:buFont typeface="Arial" panose="020B0604020202020204" pitchFamily="34" charset="0"/>
              <a:buNone/>
            </a:pPr>
            <a:r>
              <a:rPr lang="pt-BR" altLang="pt-BR" sz="3200" b="1" dirty="0" smtClean="0">
                <a:sym typeface="Arial" panose="020B0604020202020204" pitchFamily="34" charset="0"/>
              </a:rPr>
              <a:t>Portal Público</a:t>
            </a:r>
            <a:endParaRPr lang="pt-BR" altLang="pt-BR" sz="35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124200" y="3406775"/>
            <a:ext cx="2832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Item Biblioteca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03" y="1635126"/>
            <a:ext cx="8295020" cy="37036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62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2429" y="4427543"/>
            <a:ext cx="6660141" cy="2232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5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Item Biblioteca</a:t>
            </a:r>
          </a:p>
          <a:p>
            <a:pPr marL="457200" indent="-317500" algn="ctr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  <a:defRPr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39788"/>
            <a:ext cx="5867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4080062" y="3066313"/>
            <a:ext cx="4692276" cy="2722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24" y="1547820"/>
            <a:ext cx="8476876" cy="14168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94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25" tIns="45700" rIns="91425" bIns="45700" rtlCol="0" anchor="t" anchorCtr="0">
        <a:noAutofit/>
      </a:bodyPr>
      <a:lstStyle>
        <a:defPPr marL="457200" indent="-317500" algn="ctr">
          <a:spcBef>
            <a:spcPts val="0"/>
          </a:spcBef>
          <a:spcAft>
            <a:spcPts val="600"/>
          </a:spcAft>
          <a:buClr>
            <a:srgbClr val="000000"/>
          </a:buClr>
          <a:buSzPct val="51851"/>
          <a:buNone/>
          <a:defRPr sz="1800" b="1" dirty="0">
            <a:solidFill>
              <a:schemeClr val="accent1">
                <a:lumMod val="75000"/>
              </a:schemeClr>
            </a:solidFill>
            <a:latin typeface="Arial"/>
            <a:ea typeface="Arial"/>
            <a:cs typeface="Arial"/>
            <a:sym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23086</TotalTime>
  <Words>894</Words>
  <Application>Microsoft Office PowerPoint</Application>
  <PresentationFormat>Apresentação na tela (4:3)</PresentationFormat>
  <Paragraphs>250</Paragraphs>
  <Slides>102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102</vt:i4>
      </vt:variant>
    </vt:vector>
  </HeadingPairs>
  <TitlesOfParts>
    <vt:vector size="107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Pereira Machado</dc:creator>
  <cp:lastModifiedBy>Leandro Santana</cp:lastModifiedBy>
  <cp:revision>216</cp:revision>
  <dcterms:created xsi:type="dcterms:W3CDTF">2015-09-15T17:33:01Z</dcterms:created>
  <dcterms:modified xsi:type="dcterms:W3CDTF">2018-10-01T18:55:43Z</dcterms:modified>
</cp:coreProperties>
</file>