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5"/>
  </p:notesMasterIdLst>
  <p:sldIdLst>
    <p:sldId id="307" r:id="rId2"/>
    <p:sldId id="257" r:id="rId3"/>
    <p:sldId id="258" r:id="rId4"/>
    <p:sldId id="259" r:id="rId5"/>
    <p:sldId id="260" r:id="rId6"/>
    <p:sldId id="303" r:id="rId7"/>
    <p:sldId id="261" r:id="rId8"/>
    <p:sldId id="262" r:id="rId9"/>
    <p:sldId id="263" r:id="rId10"/>
    <p:sldId id="304" r:id="rId11"/>
    <p:sldId id="265" r:id="rId12"/>
    <p:sldId id="266" r:id="rId13"/>
    <p:sldId id="268" r:id="rId14"/>
    <p:sldId id="269" r:id="rId15"/>
    <p:sldId id="270" r:id="rId16"/>
    <p:sldId id="305" r:id="rId17"/>
    <p:sldId id="272" r:id="rId18"/>
    <p:sldId id="273" r:id="rId19"/>
    <p:sldId id="274" r:id="rId20"/>
    <p:sldId id="275" r:id="rId21"/>
    <p:sldId id="276" r:id="rId22"/>
    <p:sldId id="30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302" r:id="rId43"/>
    <p:sldId id="298" r:id="rId44"/>
  </p:sldIdLst>
  <p:sldSz cx="9144000" cy="6858000" type="screen4x3"/>
  <p:notesSz cx="6858000" cy="9144000"/>
  <p:embeddedFontLst>
    <p:embeddedFont>
      <p:font typeface="Lucida Sans Unicode" panose="020B0602030504020204" pitchFamily="3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Aharoni" panose="02010803020104030203" pitchFamily="2" charset="-79"/>
      <p:bold r:id="rId5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4564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4193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4413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49762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03724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6720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51950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60187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90548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870838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06268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9731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07769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26479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78822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09498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66122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37045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29184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09807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81761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66966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3176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31769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31452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65277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30416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73570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683338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22187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68713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27936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909097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6088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656996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4095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64362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9046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pt-BR" sz="12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9169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1725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0706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53889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pt-BR" sz="1200" b="0" i="0" u="none" strike="noStrike" cap="none" baseline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4987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09FBE8-0800-477F-8C18-515DDD1D902B}" type="datetimeFigureOut">
              <a:rPr lang="pt-BR" smtClean="0"/>
              <a:t>20/10/2015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F2AD7-2B1C-4009-88A4-10E4A4C19D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29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7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711721" y="1484783"/>
            <a:ext cx="7845425" cy="2049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pt-BR" altLang="pt-BR" sz="6500" dirty="0" smtClean="0">
                <a:latin typeface="Calibri" panose="020F0502020204030204" pitchFamily="34" charset="0"/>
              </a:rPr>
              <a:t>Start -  SIGRH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pt-BR" altLang="pt-B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Módulo Férias</a:t>
            </a:r>
          </a:p>
          <a:p>
            <a:pPr algn="ctr">
              <a:lnSpc>
                <a:spcPct val="80000"/>
              </a:lnSpc>
            </a:pPr>
            <a:endParaRPr lang="pt-BR" altLang="pt-BR" sz="2500" dirty="0"/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586853" y="4260936"/>
            <a:ext cx="797029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200" b="1" dirty="0" smtClean="0"/>
              <a:t>Ministrado:</a:t>
            </a:r>
          </a:p>
          <a:p>
            <a:pPr algn="ctr" eaLnBrk="1" hangingPunct="1"/>
            <a:r>
              <a:rPr lang="pt-BR" altLang="pt-BR" sz="2200" b="1" dirty="0" smtClean="0"/>
              <a:t>Deivid Fiorin</a:t>
            </a:r>
          </a:p>
          <a:p>
            <a:pPr algn="ctr" eaLnBrk="1" hangingPunct="1"/>
            <a:r>
              <a:rPr lang="pt-BR" altLang="pt-BR" sz="2200" b="1" dirty="0" smtClean="0"/>
              <a:t>Luiz Vieira</a:t>
            </a:r>
            <a:endParaRPr lang="pt-BR" altLang="pt-BR" sz="2200" b="1" dirty="0"/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586852" y="5835848"/>
            <a:ext cx="79702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2200" b="1" dirty="0" smtClean="0"/>
              <a:t>Outubro/2015</a:t>
            </a:r>
          </a:p>
        </p:txBody>
      </p:sp>
    </p:spTree>
    <p:extLst>
      <p:ext uri="{BB962C8B-B14F-4D97-AF65-F5344CB8AC3E}">
        <p14:creationId xmlns:p14="http://schemas.microsoft.com/office/powerpoint/2010/main" val="22891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2332954"/>
            <a:ext cx="9144000" cy="21435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79502" y="2565189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Módulo Férias</a:t>
            </a:r>
            <a:endParaRPr lang="pt-BR" sz="3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Shape 100"/>
          <p:cNvSpPr>
            <a:spLocks noGrp="1"/>
          </p:cNvSpPr>
          <p:nvPr>
            <p:ph idx="4294967295"/>
          </p:nvPr>
        </p:nvSpPr>
        <p:spPr>
          <a:xfrm>
            <a:off x="457200" y="2661313"/>
            <a:ext cx="8229600" cy="979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 b="1" dirty="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6" name="Shape 91"/>
          <p:cNvSpPr/>
          <p:nvPr/>
        </p:nvSpPr>
        <p:spPr>
          <a:xfrm>
            <a:off x="457200" y="3376179"/>
            <a:ext cx="8365500" cy="6693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Perfil Portal do Servidor</a:t>
            </a:r>
            <a:r>
              <a:rPr lang="pt-BR" sz="2000" b="1" dirty="0" smtClean="0">
                <a:solidFill>
                  <a:srgbClr val="46464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pt-BR" sz="2000" dirty="0">
              <a:solidFill>
                <a:srgbClr val="46464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34905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Portal do Servidor</a:t>
            </a:r>
          </a:p>
        </p:txBody>
      </p:sp>
      <p:sp>
        <p:nvSpPr>
          <p:cNvPr id="166" name="Shape 166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 b="1" dirty="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012" y="1226300"/>
            <a:ext cx="6655975" cy="55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1370675" y="3379225"/>
            <a:ext cx="971700" cy="3837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5085450" y="1710975"/>
            <a:ext cx="440999" cy="157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0" y="408617"/>
            <a:ext cx="91440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>
                <a:solidFill>
                  <a:srgbClr val="FFFFFF"/>
                </a:solidFill>
                <a:latin typeface="Calibri" panose="020F0502020204030204" pitchFamily="34" charset="0"/>
              </a:rPr>
              <a:t>Inclusão de Férias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6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8" name="Shape 178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 b="1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00" y="1481127"/>
            <a:ext cx="8248798" cy="4869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Consulta/Alteração/Exclusão de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sp>
        <p:nvSpPr>
          <p:cNvPr id="198" name="Shape 198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 b="1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600" y="1296000"/>
            <a:ext cx="6845375" cy="53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endParaRPr lang="pt-BR" sz="2000" dirty="0" smtClean="0">
              <a:solidFill>
                <a:srgbClr val="464646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endParaRPr lang="pt-BR" sz="2000" dirty="0">
              <a:solidFill>
                <a:srgbClr val="464646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r>
              <a:rPr lang="pt-BR" sz="2800" b="1" dirty="0" smtClean="0">
                <a:solidFill>
                  <a:srgbClr val="464646"/>
                </a:solidFill>
              </a:rPr>
              <a:t>Alteração</a:t>
            </a:r>
            <a:r>
              <a:rPr lang="pt-BR" sz="2000" b="1" dirty="0" smtClean="0">
                <a:solidFill>
                  <a:srgbClr val="464646"/>
                </a:solidFill>
              </a:rPr>
              <a:t> </a:t>
            </a:r>
            <a:r>
              <a:rPr lang="pt-BR" sz="2000" b="1" dirty="0">
                <a:solidFill>
                  <a:srgbClr val="464646"/>
                </a:solidFill>
              </a:rPr>
              <a:t>-</a:t>
            </a:r>
            <a:r>
              <a:rPr lang="pt-BR" sz="2000" dirty="0">
                <a:solidFill>
                  <a:srgbClr val="464646"/>
                </a:solidFill>
              </a:rPr>
              <a:t> Só é possível alterar um período de férias se ele ainda </a:t>
            </a:r>
            <a:r>
              <a:rPr lang="pt-BR" sz="2000" b="1" dirty="0">
                <a:solidFill>
                  <a:srgbClr val="464646"/>
                </a:solidFill>
              </a:rPr>
              <a:t>não</a:t>
            </a:r>
            <a:r>
              <a:rPr lang="pt-BR" sz="2000" dirty="0">
                <a:solidFill>
                  <a:srgbClr val="464646"/>
                </a:solidFill>
              </a:rPr>
              <a:t> estiver sido usufruído.</a:t>
            </a:r>
          </a:p>
          <a:p>
            <a:pPr lvl="0" algn="just" rtl="0">
              <a:spcBef>
                <a:spcPts val="0"/>
              </a:spcBef>
              <a:buNone/>
            </a:pPr>
            <a:endParaRPr lang="pt-BR" sz="2000" dirty="0" smtClean="0">
              <a:solidFill>
                <a:srgbClr val="46464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000" dirty="0">
              <a:solidFill>
                <a:srgbClr val="464646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r>
              <a:rPr lang="pt-BR" sz="2800" b="1" dirty="0">
                <a:solidFill>
                  <a:srgbClr val="464646"/>
                </a:solidFill>
              </a:rPr>
              <a:t>Exclusão -</a:t>
            </a:r>
            <a:r>
              <a:rPr lang="pt-BR" sz="2000" dirty="0">
                <a:solidFill>
                  <a:srgbClr val="464646"/>
                </a:solidFill>
              </a:rPr>
              <a:t> Só é possível remover um período de férias se as férias do exercício correspondente tiver com situação </a:t>
            </a:r>
            <a:r>
              <a:rPr lang="pt-BR" sz="2000" b="1" dirty="0">
                <a:solidFill>
                  <a:srgbClr val="464646"/>
                </a:solidFill>
              </a:rPr>
              <a:t>Pendente de Homologação</a:t>
            </a:r>
            <a:r>
              <a:rPr lang="pt-BR" sz="2000" dirty="0">
                <a:solidFill>
                  <a:srgbClr val="464646"/>
                </a:solidFill>
              </a:rPr>
              <a:t>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207" name="Shape 207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179502" y="504374"/>
            <a:ext cx="8659698" cy="1248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pt-BR" sz="3200" b="1" dirty="0">
                <a:solidFill>
                  <a:srgbClr val="FFFFFF"/>
                </a:solidFill>
                <a:latin typeface="Calibri" panose="020F0502020204030204" pitchFamily="34" charset="0"/>
              </a:rPr>
              <a:t>Consulta/Alteração/Exclusão de Férias - </a:t>
            </a:r>
            <a:r>
              <a:rPr lang="pt-BR" sz="3200" b="1" dirty="0">
                <a:solidFill>
                  <a:schemeClr val="lt1"/>
                </a:solidFill>
                <a:latin typeface="Calibri" panose="020F0502020204030204" pitchFamily="34" charset="0"/>
              </a:rPr>
              <a:t>Regras</a:t>
            </a:r>
            <a:r>
              <a:rPr lang="pt-BR" sz="3600" b="1" dirty="0">
                <a:solidFill>
                  <a:schemeClr val="lt1"/>
                </a:solidFill>
                <a:latin typeface="Calibri" panose="020F0502020204030204" pitchFamily="34" charset="0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lang="pt-BR" sz="3600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6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217" name="Shape 217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Cronograma de Férias da Unidade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00" y="1272350"/>
            <a:ext cx="55245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217" y="2446125"/>
            <a:ext cx="6474883" cy="42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2332954"/>
            <a:ext cx="9144000" cy="23482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79502" y="2565189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9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Módulo Férias</a:t>
            </a:r>
            <a:endParaRPr lang="pt-BR" sz="39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Shape 100"/>
          <p:cNvSpPr>
            <a:spLocks noGrp="1"/>
          </p:cNvSpPr>
          <p:nvPr>
            <p:ph idx="4294967295"/>
          </p:nvPr>
        </p:nvSpPr>
        <p:spPr>
          <a:xfrm>
            <a:off x="457200" y="2661313"/>
            <a:ext cx="8229600" cy="979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 b="1" dirty="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6" name="Shape 91"/>
          <p:cNvSpPr/>
          <p:nvPr/>
        </p:nvSpPr>
        <p:spPr>
          <a:xfrm>
            <a:off x="1" y="3376179"/>
            <a:ext cx="8993874" cy="6693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Arial"/>
              <a:buNone/>
            </a:pPr>
            <a:r>
              <a:rPr lang="pt-BR" sz="3700" b="1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Portal do Servidor</a:t>
            </a:r>
            <a:r>
              <a:rPr lang="pt-BR" sz="3700" b="1" dirty="0" smtClean="0">
                <a:solidFill>
                  <a:srgbClr val="46464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sz="37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  Chefia de Unidade</a:t>
            </a:r>
            <a:r>
              <a:rPr lang="pt-BR" sz="3500" b="1" dirty="0" smtClean="0">
                <a:solidFill>
                  <a:srgbClr val="46464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pt-BR" sz="3500" dirty="0">
              <a:solidFill>
                <a:srgbClr val="46464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19631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236" name="Shape 236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Chefia da Unidade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175" y="1228050"/>
            <a:ext cx="6705637" cy="553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247" name="Shape 247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Homologar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95190"/>
            <a:ext cx="8229600" cy="449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r>
              <a:rPr lang="pt-BR" sz="2000">
                <a:solidFill>
                  <a:srgbClr val="464646"/>
                </a:solidFill>
              </a:rPr>
              <a:t>Só se homologa férias caso o status for </a:t>
            </a:r>
            <a:r>
              <a:rPr lang="pt-BR" sz="2000" b="1">
                <a:solidFill>
                  <a:srgbClr val="464646"/>
                </a:solidFill>
              </a:rPr>
              <a:t>Férias Pendente de Homologação</a:t>
            </a:r>
            <a:r>
              <a:rPr lang="pt-BR" sz="2000">
                <a:solidFill>
                  <a:srgbClr val="464646"/>
                </a:solidFill>
              </a:rPr>
              <a:t> ou </a:t>
            </a:r>
            <a:r>
              <a:rPr lang="pt-BR" sz="2000" b="1">
                <a:solidFill>
                  <a:srgbClr val="464646"/>
                </a:solidFill>
              </a:rPr>
              <a:t>Férias Negadas</a:t>
            </a:r>
            <a:r>
              <a:rPr lang="pt-BR" sz="2000">
                <a:solidFill>
                  <a:srgbClr val="464646"/>
                </a:solidFill>
              </a:rPr>
              <a:t>.</a:t>
            </a:r>
          </a:p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r>
              <a:rPr lang="pt-BR" sz="2000">
                <a:solidFill>
                  <a:srgbClr val="464646"/>
                </a:solidFill>
              </a:rPr>
              <a:t>No ato de homologar ou negar um exercício de férias, o servidor requisitante será informado via email sobre a homologação ou negação.</a:t>
            </a:r>
          </a:p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r>
              <a:rPr lang="pt-BR" sz="2000">
                <a:solidFill>
                  <a:srgbClr val="464646"/>
                </a:solidFill>
              </a:rPr>
              <a:t>Definir se a homologação de férias deve ou não ser bloqueada quando houver choques entre as férias de um chefe de uma unidade e seu substituto.</a:t>
            </a:r>
          </a:p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r>
              <a:rPr lang="pt-BR" sz="2000">
                <a:solidFill>
                  <a:srgbClr val="464646"/>
                </a:solidFill>
              </a:rPr>
              <a:t>BLOQUEIA_HOMOLOGACAO_FERIAS_CHOQUE_SUBSTITUTO = </a:t>
            </a:r>
            <a:r>
              <a:rPr lang="pt-BR" sz="2000" i="1">
                <a:solidFill>
                  <a:srgbClr val="464646"/>
                </a:solidFill>
              </a:rPr>
              <a:t>true</a:t>
            </a:r>
            <a:r>
              <a:rPr lang="pt-BR" sz="2000">
                <a:solidFill>
                  <a:srgbClr val="464646"/>
                </a:solidFill>
              </a:rPr>
              <a:t>.</a:t>
            </a:r>
          </a:p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r>
              <a:rPr lang="pt-BR" sz="2000">
                <a:solidFill>
                  <a:srgbClr val="464646"/>
                </a:solidFill>
              </a:rPr>
              <a:t>É permitido homologar férias apenas durante o período definido no Calendário Mensal.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258" name="Shape 258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Homologar Férias - Regras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575" y="1540475"/>
            <a:ext cx="7684849" cy="37770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/>
          <p:nvPr/>
        </p:nvSpPr>
        <p:spPr>
          <a:xfrm>
            <a:off x="378" y="314772"/>
            <a:ext cx="903444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5453625" y="3300025"/>
            <a:ext cx="889800" cy="5715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/>
          <p:nvPr/>
        </p:nvSpPr>
        <p:spPr>
          <a:xfrm>
            <a:off x="1257667" y="414550"/>
            <a:ext cx="59450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Módulos do SIGRH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 dirty="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47" y="1481125"/>
            <a:ext cx="7165698" cy="50151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58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179496" y="58396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Escala de Férias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279" name="Shape 279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Mapa de Férias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50" y="1417650"/>
            <a:ext cx="8677275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2332954"/>
            <a:ext cx="9144000" cy="21435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79502" y="2565189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4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Férias</a:t>
            </a:r>
            <a:endParaRPr lang="pt-BR" sz="4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Shape 100"/>
          <p:cNvSpPr>
            <a:spLocks noGrp="1"/>
          </p:cNvSpPr>
          <p:nvPr>
            <p:ph idx="4294967295"/>
          </p:nvPr>
        </p:nvSpPr>
        <p:spPr>
          <a:xfrm>
            <a:off x="457200" y="2661313"/>
            <a:ext cx="8229600" cy="979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 b="1" dirty="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6" name="Shape 91"/>
          <p:cNvSpPr/>
          <p:nvPr/>
        </p:nvSpPr>
        <p:spPr>
          <a:xfrm>
            <a:off x="457200" y="3376179"/>
            <a:ext cx="8365500" cy="6693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Acesso ao Módulo</a:t>
            </a:r>
            <a:r>
              <a:rPr lang="pt-BR" sz="2000" b="1" dirty="0" smtClean="0">
                <a:solidFill>
                  <a:srgbClr val="46464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pt-BR" sz="2000" dirty="0">
              <a:solidFill>
                <a:srgbClr val="46464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26792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297" name="Shape 297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Módulo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501" y="1481125"/>
            <a:ext cx="8618997" cy="42450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/>
          <p:nvPr/>
        </p:nvSpPr>
        <p:spPr>
          <a:xfrm>
            <a:off x="5558950" y="3493525"/>
            <a:ext cx="971700" cy="596099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309" name="Shape 309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Módulo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99" y="1658875"/>
            <a:ext cx="8636401" cy="35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320" name="Shape 320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Bloquear Marcação de Exercício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52" y="1529974"/>
            <a:ext cx="8324648" cy="4352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331" name="Shape 331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Cadastrar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89" y="1481125"/>
            <a:ext cx="8015811" cy="485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342" name="Shape 342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Cadastrar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25" y="1444687"/>
            <a:ext cx="8027751" cy="45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471511"/>
            <a:ext cx="8229599" cy="454532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>
                <a:solidFill>
                  <a:srgbClr val="FFFFFF"/>
                </a:solidFill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>
              <a:solidFill>
                <a:srgbClr val="FFFFFF"/>
              </a:solidFill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62" y="1688200"/>
            <a:ext cx="8480874" cy="41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" y="996674"/>
            <a:ext cx="7930055" cy="5650869"/>
          </a:xfrm>
          <a:prstGeom prst="rect">
            <a:avLst/>
          </a:prstGeom>
        </p:spPr>
      </p:pic>
      <p:sp>
        <p:nvSpPr>
          <p:cNvPr id="8" name="Shape 87"/>
          <p:cNvSpPr/>
          <p:nvPr/>
        </p:nvSpPr>
        <p:spPr>
          <a:xfrm>
            <a:off x="378" y="314772"/>
            <a:ext cx="903444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1271318" y="436135"/>
            <a:ext cx="59450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Fluxo de Férias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>
                <a:solidFill>
                  <a:srgbClr val="FFFFFF"/>
                </a:solidFill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>
              <a:solidFill>
                <a:srgbClr val="FFFFFF"/>
              </a:solidFill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Homologar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89224"/>
            <a:ext cx="8229600" cy="452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>
                <a:solidFill>
                  <a:srgbClr val="FFFFFF"/>
                </a:solidFill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>
              <a:solidFill>
                <a:srgbClr val="FFFFFF"/>
              </a:solidFill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Homologar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88919"/>
            <a:ext cx="8229600" cy="5222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>
                <a:solidFill>
                  <a:srgbClr val="FFFFFF"/>
                </a:solidFill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>
              <a:solidFill>
                <a:srgbClr val="FFFFFF"/>
              </a:solidFill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Cadastrar Lançamento SIAPE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50" y="1286750"/>
            <a:ext cx="6921698" cy="535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411" name="Shape 411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>
                <a:solidFill>
                  <a:srgbClr val="FFFFFF"/>
                </a:solidFill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>
              <a:solidFill>
                <a:srgbClr val="FFFFFF"/>
              </a:solidFill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Cadastrar Lançamento SIAPE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00" y="1502342"/>
            <a:ext cx="8248798" cy="385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>
                <a:solidFill>
                  <a:srgbClr val="FFFFFF"/>
                </a:solidFill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>
              <a:solidFill>
                <a:srgbClr val="FFFFFF"/>
              </a:solidFill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Motivo para </a:t>
            </a:r>
            <a:r>
              <a:rPr lang="pt-BR" sz="3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Interrupção </a:t>
            </a: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de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78" y="1623000"/>
            <a:ext cx="8623446" cy="185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325" y="3681087"/>
            <a:ext cx="8675350" cy="2624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>
                <a:solidFill>
                  <a:srgbClr val="FFFFFF"/>
                </a:solidFill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>
              <a:solidFill>
                <a:srgbClr val="FFFFFF"/>
              </a:solidFill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Interromper </a:t>
            </a: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87" y="2462524"/>
            <a:ext cx="8505025" cy="260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>
                <a:solidFill>
                  <a:srgbClr val="FFFFFF"/>
                </a:solidFill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>
              <a:solidFill>
                <a:srgbClr val="FFFFFF"/>
              </a:solidFill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Suspender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453" name="Shape 4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87" y="1268412"/>
            <a:ext cx="8339137" cy="532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>
                <a:solidFill>
                  <a:srgbClr val="FFFFFF"/>
                </a:solidFill>
              </a:rPr>
              <a:t>Consultar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>
              <a:solidFill>
                <a:srgbClr val="FFFFFF"/>
              </a:solidFill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Suspender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465" name="Shape 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196975"/>
            <a:ext cx="8496301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482" name="Shape 482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Relatório de Escala de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485" name="Shape 4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1336300"/>
            <a:ext cx="86677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492" name="Shape 492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Relatório Mapa de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495" name="Shape 4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866" y="1412662"/>
            <a:ext cx="7724633" cy="5015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55" name="Shape 55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2" indent="-292100" algn="just">
              <a:buClr>
                <a:srgbClr val="464646"/>
              </a:buClr>
              <a:buSzPct val="45454"/>
              <a:buChar char="●"/>
            </a:pPr>
            <a:endParaRPr lang="pt-BR" sz="2400" b="1" dirty="0" smtClean="0">
              <a:solidFill>
                <a:srgbClr val="464646"/>
              </a:solidFill>
            </a:endParaRPr>
          </a:p>
          <a:p>
            <a:pPr marL="457200" lvl="2" indent="-292100" algn="just">
              <a:buClr>
                <a:srgbClr val="464646"/>
              </a:buClr>
              <a:buSzPct val="45454"/>
              <a:buChar char="●"/>
            </a:pPr>
            <a:endParaRPr lang="pt-BR" sz="2400" b="1" dirty="0">
              <a:solidFill>
                <a:srgbClr val="464646"/>
              </a:solidFill>
            </a:endParaRPr>
          </a:p>
          <a:p>
            <a:pPr marL="457200" lvl="2" indent="-292100" algn="just">
              <a:buClr>
                <a:srgbClr val="464646"/>
              </a:buClr>
              <a:buSzPct val="45454"/>
              <a:buChar char="●"/>
            </a:pPr>
            <a:r>
              <a:rPr lang="pt-BR" sz="2900" b="1" dirty="0" smtClean="0">
                <a:solidFill>
                  <a:srgbClr val="464646"/>
                </a:solidFill>
              </a:rPr>
              <a:t>Servidor</a:t>
            </a:r>
            <a:r>
              <a:rPr lang="pt-BR" sz="2900" dirty="0">
                <a:solidFill>
                  <a:srgbClr val="464646"/>
                </a:solidFill>
              </a:rPr>
              <a:t>:</a:t>
            </a:r>
            <a:r>
              <a:rPr lang="pt-BR" sz="2400" dirty="0">
                <a:solidFill>
                  <a:srgbClr val="464646"/>
                </a:solidFill>
              </a:rPr>
              <a:t> Cadastra suas próprias férias. Acessa o sistema através do </a:t>
            </a:r>
            <a:r>
              <a:rPr lang="pt-BR" sz="2400" i="1" dirty="0">
                <a:solidFill>
                  <a:srgbClr val="464646"/>
                </a:solidFill>
              </a:rPr>
              <a:t>Portal do Servidor</a:t>
            </a:r>
            <a:r>
              <a:rPr lang="pt-BR" sz="2400" dirty="0">
                <a:solidFill>
                  <a:srgbClr val="464646"/>
                </a:solidFill>
              </a:rPr>
              <a:t>.</a:t>
            </a:r>
          </a:p>
          <a:p>
            <a:pPr lvl="0" algn="just" rtl="0">
              <a:spcBef>
                <a:spcPts val="0"/>
              </a:spcBef>
              <a:buNone/>
            </a:pPr>
            <a:endParaRPr sz="2200" dirty="0">
              <a:solidFill>
                <a:srgbClr val="464646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45454"/>
              <a:buChar char="●"/>
            </a:pPr>
            <a:r>
              <a:rPr lang="pt-BR" sz="2900" b="1" dirty="0">
                <a:solidFill>
                  <a:srgbClr val="464646"/>
                </a:solidFill>
              </a:rPr>
              <a:t>Gestor</a:t>
            </a:r>
            <a:r>
              <a:rPr lang="pt-BR" sz="2900" dirty="0">
                <a:solidFill>
                  <a:srgbClr val="464646"/>
                </a:solidFill>
              </a:rPr>
              <a:t> e </a:t>
            </a:r>
            <a:r>
              <a:rPr lang="pt-BR" sz="2900" b="1" dirty="0">
                <a:solidFill>
                  <a:srgbClr val="464646"/>
                </a:solidFill>
              </a:rPr>
              <a:t>Secretário da Unidade:</a:t>
            </a:r>
            <a:r>
              <a:rPr lang="pt-BR" sz="2200" dirty="0">
                <a:solidFill>
                  <a:srgbClr val="464646"/>
                </a:solidFill>
              </a:rPr>
              <a:t> </a:t>
            </a:r>
            <a:r>
              <a:rPr lang="pt-BR" sz="2400" dirty="0">
                <a:solidFill>
                  <a:srgbClr val="464646"/>
                </a:solidFill>
              </a:rPr>
              <a:t>Incluem as férias de todos os servidores lotados nas sua unidade. Acessa o sistema através do </a:t>
            </a:r>
            <a:r>
              <a:rPr lang="pt-BR" sz="2400" i="1" dirty="0">
                <a:solidFill>
                  <a:srgbClr val="464646"/>
                </a:solidFill>
              </a:rPr>
              <a:t>Portal do Servidor - Chefia da Unidade</a:t>
            </a:r>
            <a:r>
              <a:rPr lang="pt-BR" sz="2400" dirty="0">
                <a:solidFill>
                  <a:srgbClr val="464646"/>
                </a:solidFill>
              </a:rPr>
              <a:t>.</a:t>
            </a:r>
          </a:p>
          <a:p>
            <a:pPr lvl="0" algn="just" rtl="0">
              <a:spcBef>
                <a:spcPts val="0"/>
              </a:spcBef>
              <a:buNone/>
            </a:pPr>
            <a:endParaRPr sz="2200" dirty="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8" name="Shape 87"/>
          <p:cNvSpPr/>
          <p:nvPr/>
        </p:nvSpPr>
        <p:spPr>
          <a:xfrm>
            <a:off x="378" y="314772"/>
            <a:ext cx="9020792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1271332" y="384508"/>
            <a:ext cx="59450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Regras </a:t>
            </a: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de Perfis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502" name="Shape 502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Relatório Geral de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505" name="Shape 5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104" y="1238325"/>
            <a:ext cx="7124131" cy="541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512" name="Shape 512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Relatório Geral de Férias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  <p:pic>
        <p:nvPicPr>
          <p:cNvPr id="515" name="Shape 5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750" y="1163725"/>
            <a:ext cx="6935099" cy="566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512" name="Shape 512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Acessos</a:t>
            </a:r>
          </a:p>
          <a:p>
            <a:endParaRPr lang="pt-BR" sz="2200" dirty="0" smtClean="0"/>
          </a:p>
          <a:p>
            <a:endParaRPr lang="pt-BR" sz="2200" dirty="0"/>
          </a:p>
          <a:p>
            <a:endParaRPr lang="pt-BR" sz="2200" dirty="0" smtClean="0"/>
          </a:p>
          <a:p>
            <a:r>
              <a:rPr lang="pt-BR" sz="2900" b="1" dirty="0" smtClean="0"/>
              <a:t>TESTE:</a:t>
            </a:r>
            <a:endParaRPr lang="pt-BR" sz="2900" b="1" dirty="0"/>
          </a:p>
          <a:p>
            <a:pPr algn="ctr"/>
            <a:r>
              <a:rPr lang="pt-BR" sz="2200" dirty="0"/>
              <a:t>http://</a:t>
            </a:r>
            <a:r>
              <a:rPr lang="pt-BR" sz="2200" dirty="0" smtClean="0"/>
              <a:t>sigteste.ifsudestemg.edu.br:8080/sigrh/public/home.jsf </a:t>
            </a:r>
            <a:endParaRPr lang="pt-BR" sz="2200" dirty="0" smtClean="0"/>
          </a:p>
          <a:p>
            <a:endParaRPr lang="pt-BR" sz="2200" dirty="0" smtClean="0"/>
          </a:p>
          <a:p>
            <a:r>
              <a:rPr lang="pt-BR" sz="3000" b="1" dirty="0"/>
              <a:t>HOMOLOGAÇÃO:</a:t>
            </a:r>
          </a:p>
          <a:p>
            <a:pPr algn="ctr"/>
            <a:r>
              <a:rPr lang="pt-BR" sz="2200" dirty="0" smtClean="0"/>
              <a:t>http</a:t>
            </a:r>
            <a:r>
              <a:rPr lang="pt-BR" sz="2200" dirty="0"/>
              <a:t>://</a:t>
            </a:r>
            <a:r>
              <a:rPr lang="pt-BR" sz="2200" dirty="0" smtClean="0"/>
              <a:t>sighmg.ifsudestemg.edu.br:8080/sigrh/public/home.jsf</a:t>
            </a:r>
            <a:endParaRPr lang="pt-BR" sz="2200" dirty="0"/>
          </a:p>
          <a:p>
            <a:endParaRPr lang="pt-BR" sz="2200" dirty="0"/>
          </a:p>
          <a:p>
            <a:r>
              <a:rPr lang="pt-BR" sz="2900" b="1" dirty="0" smtClean="0"/>
              <a:t>PRODUÇÃO</a:t>
            </a:r>
            <a:r>
              <a:rPr lang="pt-BR" sz="2900" b="1" dirty="0"/>
              <a:t>:</a:t>
            </a:r>
          </a:p>
          <a:p>
            <a:r>
              <a:rPr lang="pt-BR" sz="2200" dirty="0"/>
              <a:t>       http</a:t>
            </a:r>
            <a:r>
              <a:rPr lang="pt-BR" sz="2200"/>
              <a:t>://</a:t>
            </a:r>
            <a:r>
              <a:rPr lang="pt-BR" sz="2200" smtClean="0"/>
              <a:t>sig.ifsudestemg.edu.br/sigrh/public/home.jsf </a:t>
            </a:r>
            <a:endParaRPr lang="pt-BR" sz="2200" dirty="0"/>
          </a:p>
          <a:p>
            <a:pPr lvl="0" algn="just"/>
            <a:endParaRPr lang="pt-BR" sz="2200" i="1" dirty="0"/>
          </a:p>
          <a:p>
            <a:pPr lvl="0" algn="just"/>
            <a:endParaRPr lang="pt-BR" sz="2200" i="1" dirty="0" smtClean="0"/>
          </a:p>
          <a:p>
            <a:pPr lvl="0" algn="just"/>
            <a:endParaRPr lang="pt-BR" sz="2200" i="1" dirty="0"/>
          </a:p>
          <a:p>
            <a:pPr lvl="0" algn="just"/>
            <a:endParaRPr lang="pt-BR" sz="2200" i="1" dirty="0"/>
          </a:p>
          <a:p>
            <a:pPr lvl="0" algn="ctr"/>
            <a:r>
              <a:rPr lang="pt-BR" sz="2200" i="1" dirty="0"/>
              <a:t> Acessar com usuário e senha criados</a:t>
            </a:r>
            <a:endParaRPr lang="pt-BR" sz="22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20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rgbClr val="464646"/>
              </a:solidFill>
            </a:endParaRPr>
          </a:p>
          <a:p>
            <a:pPr marL="22860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 dirty="0">
              <a:solidFill>
                <a:srgbClr val="464646"/>
              </a:solidFill>
            </a:endParaRPr>
          </a:p>
          <a:p>
            <a:pPr lvl="0" algn="just" rtl="0"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522" name="Shape 522"/>
          <p:cNvSpPr txBox="1"/>
          <p:nvPr/>
        </p:nvSpPr>
        <p:spPr>
          <a:xfrm>
            <a:off x="179511" y="504381"/>
            <a:ext cx="4080000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26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Fluxo Sugerido - Passos</a:t>
            </a:r>
          </a:p>
        </p:txBody>
      </p:sp>
      <p:sp>
        <p:nvSpPr>
          <p:cNvPr id="523" name="Shape 523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 txBox="1"/>
          <p:nvPr/>
        </p:nvSpPr>
        <p:spPr>
          <a:xfrm>
            <a:off x="179501" y="504375"/>
            <a:ext cx="72023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Dúvidas?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00" y="1481137"/>
            <a:ext cx="5715000" cy="4610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5" name="Shape 65"/>
          <p:cNvSpPr>
            <a:spLocks noGrp="1"/>
          </p:cNvSpPr>
          <p:nvPr>
            <p:ph idx="1"/>
          </p:nvPr>
        </p:nvSpPr>
        <p:spPr>
          <a:xfrm>
            <a:off x="368491" y="1481136"/>
            <a:ext cx="8584440" cy="4803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endParaRPr lang="pt-BR" sz="1800" b="1" dirty="0" smtClean="0">
              <a:solidFill>
                <a:schemeClr val="dk1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endParaRPr lang="pt-BR" sz="1800" b="1" dirty="0">
              <a:solidFill>
                <a:schemeClr val="dk1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r>
              <a:rPr lang="pt-BR" sz="2000" b="1" dirty="0" smtClean="0">
                <a:solidFill>
                  <a:schemeClr val="dk1"/>
                </a:solidFill>
              </a:rPr>
              <a:t>BLOQUEIA_HOMOLOGACAO_FERIAS_CHOQUE_SUBSTITUTO</a:t>
            </a:r>
            <a:r>
              <a:rPr lang="pt-BR" sz="2000" dirty="0" smtClean="0">
                <a:solidFill>
                  <a:schemeClr val="dk1"/>
                </a:solidFill>
              </a:rPr>
              <a:t> </a:t>
            </a:r>
            <a:r>
              <a:rPr lang="pt-BR" sz="2000" dirty="0">
                <a:solidFill>
                  <a:schemeClr val="dk1"/>
                </a:solidFill>
              </a:rPr>
              <a:t>- Define se é para ser considerado como erro o choque entre os períodos de férias de um chefe de uma unidade e os períodos de férias do substituto do mesmo (</a:t>
            </a:r>
            <a:r>
              <a:rPr lang="pt-BR" sz="2000" dirty="0" err="1">
                <a:solidFill>
                  <a:schemeClr val="dk1"/>
                </a:solidFill>
              </a:rPr>
              <a:t>vice-chefe</a:t>
            </a:r>
            <a:r>
              <a:rPr lang="pt-BR" sz="2000" dirty="0">
                <a:solidFill>
                  <a:schemeClr val="dk1"/>
                </a:solidFill>
              </a:rPr>
              <a:t> da unidade</a:t>
            </a:r>
            <a:r>
              <a:rPr lang="pt-BR" sz="2000" dirty="0" smtClean="0">
                <a:solidFill>
                  <a:schemeClr val="dk1"/>
                </a:solidFill>
              </a:rPr>
              <a:t>).</a:t>
            </a: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endParaRPr lang="pt-BR" sz="2000" dirty="0">
              <a:solidFill>
                <a:schemeClr val="dk1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r>
              <a:rPr lang="pt-BR" sz="2000" b="1" dirty="0">
                <a:solidFill>
                  <a:schemeClr val="dk1"/>
                </a:solidFill>
              </a:rPr>
              <a:t>DIAS_ANTECEDENCIA </a:t>
            </a:r>
            <a:r>
              <a:rPr lang="pt-BR" sz="2000" dirty="0">
                <a:solidFill>
                  <a:schemeClr val="dk1"/>
                </a:solidFill>
              </a:rPr>
              <a:t>INCLUSÃO/ALTERAÇÃO/HOMOLOGAÇÃO - Dias de </a:t>
            </a:r>
            <a:r>
              <a:rPr lang="pt-BR" sz="2000" dirty="0" err="1">
                <a:solidFill>
                  <a:schemeClr val="dk1"/>
                </a:solidFill>
              </a:rPr>
              <a:t>antecedencia</a:t>
            </a:r>
            <a:r>
              <a:rPr lang="pt-BR" sz="2000" dirty="0">
                <a:solidFill>
                  <a:schemeClr val="dk1"/>
                </a:solidFill>
              </a:rPr>
              <a:t> para a inclusão/alteração/homologação das férias</a:t>
            </a:r>
            <a:r>
              <a:rPr lang="pt-BR" sz="2000" dirty="0" smtClean="0">
                <a:solidFill>
                  <a:schemeClr val="dk1"/>
                </a:solidFill>
              </a:rPr>
              <a:t>.</a:t>
            </a: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endParaRPr lang="pt-BR" sz="1800" dirty="0">
              <a:solidFill>
                <a:schemeClr val="dk1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r>
              <a:rPr lang="pt-BR" sz="2000" b="1" dirty="0">
                <a:solidFill>
                  <a:schemeClr val="dk1"/>
                </a:solidFill>
              </a:rPr>
              <a:t>MARCAR_FERIAS_APENAS_PARA_O_ANO_DE_EXERCICIO</a:t>
            </a:r>
            <a:r>
              <a:rPr lang="pt-BR" sz="2000" dirty="0">
                <a:solidFill>
                  <a:schemeClr val="dk1"/>
                </a:solidFill>
              </a:rPr>
              <a:t> - Indica se será permitido apenas a marcação de férias para o ano de exercício corrente</a:t>
            </a:r>
            <a:r>
              <a:rPr lang="pt-BR" sz="2000" dirty="0" smtClean="0">
                <a:solidFill>
                  <a:schemeClr val="dk1"/>
                </a:solidFill>
              </a:rPr>
              <a:t>. </a:t>
            </a:r>
            <a:endParaRPr lang="pt-BR" sz="2000" dirty="0">
              <a:solidFill>
                <a:schemeClr val="dk1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8" name="Shape 87"/>
          <p:cNvSpPr/>
          <p:nvPr/>
        </p:nvSpPr>
        <p:spPr>
          <a:xfrm>
            <a:off x="378" y="314772"/>
            <a:ext cx="9143244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430581" y="446172"/>
            <a:ext cx="59450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Principais Parâmetros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65" name="Shape 65"/>
          <p:cNvSpPr>
            <a:spLocks noGrp="1"/>
          </p:cNvSpPr>
          <p:nvPr>
            <p:ph idx="4294967295"/>
          </p:nvPr>
        </p:nvSpPr>
        <p:spPr>
          <a:xfrm>
            <a:off x="457200" y="1481136"/>
            <a:ext cx="8229600" cy="4803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endParaRPr lang="pt-BR" sz="1800" b="1" dirty="0" smtClean="0">
              <a:solidFill>
                <a:schemeClr val="dk1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endParaRPr lang="pt-BR" sz="1800" b="1" dirty="0">
              <a:solidFill>
                <a:schemeClr val="dk1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r>
              <a:rPr lang="pt-BR" sz="2000" b="1" dirty="0" smtClean="0">
                <a:solidFill>
                  <a:schemeClr val="dk1"/>
                </a:solidFill>
              </a:rPr>
              <a:t>RETORNAR_ULTIMO_REGISTRO_FERIAS_VALIDA</a:t>
            </a:r>
            <a:r>
              <a:rPr lang="pt-BR" sz="2000" dirty="0" smtClean="0">
                <a:solidFill>
                  <a:schemeClr val="dk1"/>
                </a:solidFill>
              </a:rPr>
              <a:t> </a:t>
            </a:r>
            <a:r>
              <a:rPr lang="pt-BR" sz="2000" dirty="0">
                <a:solidFill>
                  <a:schemeClr val="dk1"/>
                </a:solidFill>
              </a:rPr>
              <a:t>- Utilizado na leitura do arquivo de férias, para que nos casos em que o SIAPE negar as férias do servidor, o parâmetro indica se o sistema deve retornar para o último registro válido ou se o servidor deverá realizar a alteração manualmente</a:t>
            </a:r>
            <a:r>
              <a:rPr lang="pt-BR" sz="2000" dirty="0" smtClean="0">
                <a:solidFill>
                  <a:schemeClr val="dk1"/>
                </a:solidFill>
              </a:rPr>
              <a:t>.</a:t>
            </a: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endParaRPr lang="pt-BR" sz="1800" dirty="0">
              <a:solidFill>
                <a:schemeClr val="dk1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endParaRPr lang="pt-BR" sz="1800" dirty="0">
              <a:solidFill>
                <a:schemeClr val="dk1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595959"/>
              </a:buClr>
              <a:buSzPct val="55555"/>
              <a:buChar char="●"/>
            </a:pPr>
            <a:r>
              <a:rPr lang="pt-BR" sz="2000" b="1" dirty="0">
                <a:solidFill>
                  <a:schemeClr val="dk1"/>
                </a:solidFill>
              </a:rPr>
              <a:t>UTILIZA_BLOQUEIO_FERIAS_SEM_RETORNO_SIAPE</a:t>
            </a:r>
            <a:r>
              <a:rPr lang="pt-BR" sz="2000" dirty="0">
                <a:solidFill>
                  <a:schemeClr val="dk1"/>
                </a:solidFill>
              </a:rPr>
              <a:t> - Indica se o sistema deve bloquear as alterações de férias entre a geração do arquivo de férias e o processamento do retorno para aquele arquivo. 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sp>
        <p:nvSpPr>
          <p:cNvPr id="8" name="Shape 87"/>
          <p:cNvSpPr/>
          <p:nvPr/>
        </p:nvSpPr>
        <p:spPr>
          <a:xfrm>
            <a:off x="378" y="314772"/>
            <a:ext cx="9143244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430581" y="446172"/>
            <a:ext cx="59450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Principais Parâmetros</a:t>
            </a:r>
          </a:p>
        </p:txBody>
      </p:sp>
    </p:spTree>
    <p:extLst>
      <p:ext uri="{BB962C8B-B14F-4D97-AF65-F5344CB8AC3E}">
        <p14:creationId xmlns:p14="http://schemas.microsoft.com/office/powerpoint/2010/main" val="8609039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78" name="Shape 78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r>
              <a:rPr lang="pt-BR" sz="2000" dirty="0">
                <a:solidFill>
                  <a:srgbClr val="464646"/>
                </a:solidFill>
              </a:rPr>
              <a:t>SIGRH &gt; Administração de Pessoal &gt; Administração &gt; Cadastros &gt; Calendário Mensal &gt; Criar  </a:t>
            </a:r>
          </a:p>
          <a:p>
            <a:pPr marL="165100" lvl="0" algn="just" rtl="0">
              <a:spcBef>
                <a:spcPts val="0"/>
              </a:spcBef>
              <a:buClr>
                <a:srgbClr val="464646"/>
              </a:buClr>
              <a:buSzPct val="50000"/>
            </a:pPr>
            <a:endParaRPr lang="pt-BR" sz="2000" dirty="0" smtClean="0">
              <a:solidFill>
                <a:srgbClr val="464646"/>
              </a:solidFill>
            </a:endParaRPr>
          </a:p>
          <a:p>
            <a:pPr marL="457200" lvl="0" indent="-292100" algn="just" rtl="0">
              <a:spcBef>
                <a:spcPts val="0"/>
              </a:spcBef>
              <a:buClr>
                <a:srgbClr val="464646"/>
              </a:buClr>
              <a:buSzPct val="50000"/>
              <a:buChar char="●"/>
            </a:pPr>
            <a:r>
              <a:rPr lang="pt-BR" sz="2000" b="1" dirty="0" smtClean="0">
                <a:solidFill>
                  <a:srgbClr val="464646"/>
                </a:solidFill>
              </a:rPr>
              <a:t>Acesso restrito ao perfil </a:t>
            </a:r>
            <a:r>
              <a:rPr lang="pt-BR" sz="2600" b="1" dirty="0" smtClean="0">
                <a:solidFill>
                  <a:srgbClr val="FF0000"/>
                </a:solidFill>
              </a:rPr>
              <a:t>ADMINISTRADOR_DAP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612" y="3001762"/>
            <a:ext cx="8740774" cy="30054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>
            <a:off x="3321950" y="4154825"/>
            <a:ext cx="1331400" cy="3999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87"/>
          <p:cNvSpPr/>
          <p:nvPr/>
        </p:nvSpPr>
        <p:spPr>
          <a:xfrm>
            <a:off x="14026" y="314772"/>
            <a:ext cx="892836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528950" y="412306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Calendário Mensal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408617"/>
            <a:ext cx="9066256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Calendário Mensal</a:t>
            </a:r>
          </a:p>
        </p:txBody>
      </p:sp>
      <p:sp>
        <p:nvSpPr>
          <p:cNvPr id="89" name="Shape 89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 b="1" dirty="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33" y="2792125"/>
            <a:ext cx="8933923" cy="27352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321300" y="1406425"/>
            <a:ext cx="83655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pt-BR" sz="2000" b="1" dirty="0">
                <a:solidFill>
                  <a:srgbClr val="464646"/>
                </a:solidFill>
              </a:rPr>
              <a:t>Obs.: </a:t>
            </a:r>
            <a:r>
              <a:rPr lang="pt-BR" sz="2000" dirty="0">
                <a:solidFill>
                  <a:srgbClr val="464646"/>
                </a:solidFill>
              </a:rPr>
              <a:t>Apenas o usuário com perfil </a:t>
            </a:r>
            <a:r>
              <a:rPr lang="pt-BR" sz="2000" b="1" dirty="0">
                <a:solidFill>
                  <a:srgbClr val="464646"/>
                </a:solidFill>
              </a:rPr>
              <a:t>ADMINISTRADOR_DAP</a:t>
            </a:r>
            <a:r>
              <a:rPr lang="pt-BR" sz="2000" dirty="0">
                <a:solidFill>
                  <a:srgbClr val="464646"/>
                </a:solidFill>
              </a:rPr>
              <a:t> pode acessar a Aba Administração do módulo Administração de Pessoal.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408617"/>
            <a:ext cx="9036600" cy="755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179502" y="504375"/>
            <a:ext cx="8248799" cy="49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Calendário de Bloqueio de Férias</a:t>
            </a:r>
          </a:p>
        </p:txBody>
      </p:sp>
      <p:sp>
        <p:nvSpPr>
          <p:cNvPr id="100" name="Shape 100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 b="1" dirty="0">
              <a:solidFill>
                <a:srgbClr val="464646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endParaRPr sz="2700" dirty="0">
              <a:solidFill>
                <a:srgbClr val="464646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12" y="1787858"/>
            <a:ext cx="8134374" cy="394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688</Words>
  <Application>Microsoft Office PowerPoint</Application>
  <PresentationFormat>Apresentação na tela (4:3)</PresentationFormat>
  <Paragraphs>183</Paragraphs>
  <Slides>43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0" baseType="lpstr">
      <vt:lpstr>Lucida Sans Unicode</vt:lpstr>
      <vt:lpstr>Calibri</vt:lpstr>
      <vt:lpstr>Courier New</vt:lpstr>
      <vt:lpstr>Wingdings</vt:lpstr>
      <vt:lpstr>Arial</vt:lpstr>
      <vt:lpstr>Aharoni</vt:lpstr>
      <vt:lpstr>Custom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Deivid Fiorin</dc:creator>
  <cp:lastModifiedBy>Deivid Fiorin</cp:lastModifiedBy>
  <cp:revision>20</cp:revision>
  <dcterms:modified xsi:type="dcterms:W3CDTF">2015-10-20T18:15:04Z</dcterms:modified>
</cp:coreProperties>
</file>