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88" r:id="rId3"/>
    <p:sldId id="270" r:id="rId4"/>
    <p:sldId id="276" r:id="rId5"/>
    <p:sldId id="277" r:id="rId6"/>
    <p:sldId id="280" r:id="rId7"/>
    <p:sldId id="281" r:id="rId8"/>
    <p:sldId id="279" r:id="rId9"/>
    <p:sldId id="278" r:id="rId10"/>
    <p:sldId id="282" r:id="rId11"/>
    <p:sldId id="283" r:id="rId12"/>
    <p:sldId id="284" r:id="rId13"/>
    <p:sldId id="285" r:id="rId14"/>
    <p:sldId id="289" r:id="rId15"/>
    <p:sldId id="286" r:id="rId16"/>
    <p:sldId id="287" r:id="rId17"/>
    <p:sldId id="290" r:id="rId18"/>
    <p:sldId id="292" r:id="rId19"/>
    <p:sldId id="265" r:id="rId2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383" autoAdjust="0"/>
  </p:normalViewPr>
  <p:slideViewPr>
    <p:cSldViewPr>
      <p:cViewPr>
        <p:scale>
          <a:sx n="87" d="100"/>
          <a:sy n="87" d="100"/>
        </p:scale>
        <p:origin x="90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57596A-25D5-4B90-B564-76C5D8F39E09}" type="datetimeFigureOut">
              <a:rPr lang="pt-BR" smtClean="0"/>
              <a:t>24/04/2015</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720B33-176A-42FD-B401-CE3853447C4F}" type="slidenum">
              <a:rPr lang="pt-BR" smtClean="0"/>
              <a:t>‹nº›</a:t>
            </a:fld>
            <a:endParaRPr lang="pt-BR"/>
          </a:p>
        </p:txBody>
      </p:sp>
    </p:spTree>
    <p:extLst>
      <p:ext uri="{BB962C8B-B14F-4D97-AF65-F5344CB8AC3E}">
        <p14:creationId xmlns:p14="http://schemas.microsoft.com/office/powerpoint/2010/main" val="1844529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b="1" dirty="0"/>
          </a:p>
        </p:txBody>
      </p:sp>
      <p:sp>
        <p:nvSpPr>
          <p:cNvPr id="4" name="Espaço Reservado para Número de Slide 3"/>
          <p:cNvSpPr>
            <a:spLocks noGrp="1"/>
          </p:cNvSpPr>
          <p:nvPr>
            <p:ph type="sldNum" sz="quarter" idx="10"/>
          </p:nvPr>
        </p:nvSpPr>
        <p:spPr/>
        <p:txBody>
          <a:bodyPr/>
          <a:lstStyle/>
          <a:p>
            <a:fld id="{09720B33-176A-42FD-B401-CE3853447C4F}" type="slidenum">
              <a:rPr lang="pt-BR" smtClean="0"/>
              <a:t>2</a:t>
            </a:fld>
            <a:endParaRPr lang="pt-BR"/>
          </a:p>
        </p:txBody>
      </p:sp>
    </p:spTree>
    <p:extLst>
      <p:ext uri="{BB962C8B-B14F-4D97-AF65-F5344CB8AC3E}">
        <p14:creationId xmlns:p14="http://schemas.microsoft.com/office/powerpoint/2010/main" val="15714053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sz="1200" b="0" i="0" kern="1200" dirty="0" smtClean="0">
                <a:solidFill>
                  <a:schemeClr val="tx1"/>
                </a:solidFill>
                <a:effectLst/>
                <a:latin typeface="+mn-lt"/>
                <a:ea typeface="+mn-ea"/>
                <a:cs typeface="+mn-cs"/>
              </a:rPr>
              <a:t>Esta funcionalidade permite que o usuário crie novas regras de relacionamento que servirão para o cadastro de dependentes. Estas regras poderão ser, por exemplo, grau de parentesco, condições de dependência, tipos de benefícios, dentre outras.</a:t>
            </a:r>
          </a:p>
          <a:p>
            <a:endParaRPr lang="pt-BR" sz="1200" b="0" i="0" kern="1200" dirty="0">
              <a:solidFill>
                <a:schemeClr val="tx1"/>
              </a:solidFill>
              <a:effectLst/>
              <a:latin typeface="+mn-lt"/>
              <a:ea typeface="+mn-ea"/>
              <a:cs typeface="+mn-cs"/>
            </a:endParaRPr>
          </a:p>
        </p:txBody>
      </p:sp>
      <p:sp>
        <p:nvSpPr>
          <p:cNvPr id="4" name="Espaço Reservado para Número de Slide 3"/>
          <p:cNvSpPr>
            <a:spLocks noGrp="1"/>
          </p:cNvSpPr>
          <p:nvPr>
            <p:ph type="sldNum" sz="quarter" idx="10"/>
          </p:nvPr>
        </p:nvSpPr>
        <p:spPr/>
        <p:txBody>
          <a:bodyPr/>
          <a:lstStyle/>
          <a:p>
            <a:fld id="{09720B33-176A-42FD-B401-CE3853447C4F}" type="slidenum">
              <a:rPr lang="pt-BR" smtClean="0"/>
              <a:t>11</a:t>
            </a:fld>
            <a:endParaRPr lang="pt-BR"/>
          </a:p>
        </p:txBody>
      </p:sp>
    </p:spTree>
    <p:extLst>
      <p:ext uri="{BB962C8B-B14F-4D97-AF65-F5344CB8AC3E}">
        <p14:creationId xmlns:p14="http://schemas.microsoft.com/office/powerpoint/2010/main" val="24564429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sz="1200" b="0" i="0" kern="1200" dirty="0" smtClean="0">
                <a:solidFill>
                  <a:schemeClr val="tx1"/>
                </a:solidFill>
                <a:effectLst/>
                <a:latin typeface="+mn-lt"/>
                <a:ea typeface="+mn-ea"/>
                <a:cs typeface="+mn-cs"/>
              </a:rPr>
              <a:t>Esta funcionalidade permite que o usuário crie novas regras de relacionamento que servirão para o cadastro de dependentes. Estas regras poderão ser, por exemplo, grau de parentesco, condições de dependência, tipos de benefícios, dentre outras.</a:t>
            </a:r>
          </a:p>
          <a:p>
            <a:endParaRPr lang="pt-BR" sz="1200" b="0" i="0" kern="1200" dirty="0">
              <a:solidFill>
                <a:schemeClr val="tx1"/>
              </a:solidFill>
              <a:effectLst/>
              <a:latin typeface="+mn-lt"/>
              <a:ea typeface="+mn-ea"/>
              <a:cs typeface="+mn-cs"/>
            </a:endParaRPr>
          </a:p>
        </p:txBody>
      </p:sp>
      <p:sp>
        <p:nvSpPr>
          <p:cNvPr id="4" name="Espaço Reservado para Número de Slide 3"/>
          <p:cNvSpPr>
            <a:spLocks noGrp="1"/>
          </p:cNvSpPr>
          <p:nvPr>
            <p:ph type="sldNum" sz="quarter" idx="10"/>
          </p:nvPr>
        </p:nvSpPr>
        <p:spPr/>
        <p:txBody>
          <a:bodyPr/>
          <a:lstStyle/>
          <a:p>
            <a:fld id="{09720B33-176A-42FD-B401-CE3853447C4F}" type="slidenum">
              <a:rPr lang="pt-BR" smtClean="0"/>
              <a:t>12</a:t>
            </a:fld>
            <a:endParaRPr lang="pt-BR"/>
          </a:p>
        </p:txBody>
      </p:sp>
    </p:spTree>
    <p:extLst>
      <p:ext uri="{BB962C8B-B14F-4D97-AF65-F5344CB8AC3E}">
        <p14:creationId xmlns:p14="http://schemas.microsoft.com/office/powerpoint/2010/main" val="14853278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sz="1200" b="0" i="0" kern="1200" dirty="0" smtClean="0">
                <a:solidFill>
                  <a:schemeClr val="tx1"/>
                </a:solidFill>
                <a:effectLst/>
                <a:latin typeface="+mn-lt"/>
                <a:ea typeface="+mn-ea"/>
                <a:cs typeface="+mn-cs"/>
              </a:rPr>
              <a:t>Esta funcionalidade permite que o usuário crie novas regras de relacionamento que servirão para o cadastro de dependentes. Estas regras poderão ser, por exemplo, grau de parentesco, condições de dependência, tipos de benefícios, dentre outras.</a:t>
            </a:r>
          </a:p>
          <a:p>
            <a:endParaRPr lang="pt-BR" sz="1200" b="0" i="0" kern="1200" dirty="0">
              <a:solidFill>
                <a:schemeClr val="tx1"/>
              </a:solidFill>
              <a:effectLst/>
              <a:latin typeface="+mn-lt"/>
              <a:ea typeface="+mn-ea"/>
              <a:cs typeface="+mn-cs"/>
            </a:endParaRPr>
          </a:p>
        </p:txBody>
      </p:sp>
      <p:sp>
        <p:nvSpPr>
          <p:cNvPr id="4" name="Espaço Reservado para Número de Slide 3"/>
          <p:cNvSpPr>
            <a:spLocks noGrp="1"/>
          </p:cNvSpPr>
          <p:nvPr>
            <p:ph type="sldNum" sz="quarter" idx="10"/>
          </p:nvPr>
        </p:nvSpPr>
        <p:spPr/>
        <p:txBody>
          <a:bodyPr/>
          <a:lstStyle/>
          <a:p>
            <a:fld id="{09720B33-176A-42FD-B401-CE3853447C4F}" type="slidenum">
              <a:rPr lang="pt-BR" smtClean="0"/>
              <a:t>13</a:t>
            </a:fld>
            <a:endParaRPr lang="pt-BR"/>
          </a:p>
        </p:txBody>
      </p:sp>
    </p:spTree>
    <p:extLst>
      <p:ext uri="{BB962C8B-B14F-4D97-AF65-F5344CB8AC3E}">
        <p14:creationId xmlns:p14="http://schemas.microsoft.com/office/powerpoint/2010/main" val="4933144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b="1" dirty="0"/>
          </a:p>
        </p:txBody>
      </p:sp>
      <p:sp>
        <p:nvSpPr>
          <p:cNvPr id="4" name="Espaço Reservado para Número de Slide 3"/>
          <p:cNvSpPr>
            <a:spLocks noGrp="1"/>
          </p:cNvSpPr>
          <p:nvPr>
            <p:ph type="sldNum" sz="quarter" idx="10"/>
          </p:nvPr>
        </p:nvSpPr>
        <p:spPr/>
        <p:txBody>
          <a:bodyPr/>
          <a:lstStyle/>
          <a:p>
            <a:fld id="{09720B33-176A-42FD-B401-CE3853447C4F}" type="slidenum">
              <a:rPr lang="pt-BR" smtClean="0"/>
              <a:t>14</a:t>
            </a:fld>
            <a:endParaRPr lang="pt-BR"/>
          </a:p>
        </p:txBody>
      </p:sp>
    </p:spTree>
    <p:extLst>
      <p:ext uri="{BB962C8B-B14F-4D97-AF65-F5344CB8AC3E}">
        <p14:creationId xmlns:p14="http://schemas.microsoft.com/office/powerpoint/2010/main" val="26599765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smtClean="0"/>
              <a:t>CASO</a:t>
            </a:r>
            <a:r>
              <a:rPr lang="pt-BR" baseline="0" dirty="0" smtClean="0"/>
              <a:t> NÃO POSSUAM O ENDEREÇO ESTA AQUI... </a:t>
            </a:r>
            <a:endParaRPr lang="pt-BR" dirty="0"/>
          </a:p>
        </p:txBody>
      </p:sp>
      <p:sp>
        <p:nvSpPr>
          <p:cNvPr id="4" name="Espaço Reservado para Número de Slide 3"/>
          <p:cNvSpPr>
            <a:spLocks noGrp="1"/>
          </p:cNvSpPr>
          <p:nvPr>
            <p:ph type="sldNum" sz="quarter" idx="10"/>
          </p:nvPr>
        </p:nvSpPr>
        <p:spPr/>
        <p:txBody>
          <a:bodyPr/>
          <a:lstStyle/>
          <a:p>
            <a:fld id="{09720B33-176A-42FD-B401-CE3853447C4F}" type="slidenum">
              <a:rPr lang="pt-BR" smtClean="0"/>
              <a:t>19</a:t>
            </a:fld>
            <a:endParaRPr lang="pt-BR"/>
          </a:p>
        </p:txBody>
      </p:sp>
    </p:spTree>
    <p:extLst>
      <p:ext uri="{BB962C8B-B14F-4D97-AF65-F5344CB8AC3E}">
        <p14:creationId xmlns:p14="http://schemas.microsoft.com/office/powerpoint/2010/main" val="3871897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09720B33-176A-42FD-B401-CE3853447C4F}" type="slidenum">
              <a:rPr lang="pt-BR" smtClean="0"/>
              <a:t>3</a:t>
            </a:fld>
            <a:endParaRPr lang="pt-BR"/>
          </a:p>
        </p:txBody>
      </p:sp>
    </p:spTree>
    <p:extLst>
      <p:ext uri="{BB962C8B-B14F-4D97-AF65-F5344CB8AC3E}">
        <p14:creationId xmlns:p14="http://schemas.microsoft.com/office/powerpoint/2010/main" val="3991377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sz="1200" b="0" i="0" kern="1200" dirty="0" smtClean="0">
                <a:solidFill>
                  <a:schemeClr val="tx1"/>
                </a:solidFill>
                <a:effectLst/>
                <a:latin typeface="+mn-lt"/>
                <a:ea typeface="+mn-ea"/>
                <a:cs typeface="+mn-cs"/>
              </a:rPr>
              <a:t>O cadastro de dependentes permite que o servidor registre no sistema pessoas que dependem dele economicamente (por exemplo filhos, esposa, </a:t>
            </a:r>
            <a:r>
              <a:rPr lang="pt-BR" sz="1200" b="0" i="0" kern="1200" dirty="0" err="1" smtClean="0">
                <a:solidFill>
                  <a:schemeClr val="tx1"/>
                </a:solidFill>
                <a:effectLst/>
                <a:latin typeface="+mn-lt"/>
                <a:ea typeface="+mn-ea"/>
                <a:cs typeface="+mn-cs"/>
              </a:rPr>
              <a:t>etc</a:t>
            </a:r>
            <a:r>
              <a:rPr lang="pt-BR" sz="1200" b="0" i="0" kern="1200" dirty="0" smtClean="0">
                <a:solidFill>
                  <a:schemeClr val="tx1"/>
                </a:solidFill>
                <a:effectLst/>
                <a:latin typeface="+mn-lt"/>
                <a:ea typeface="+mn-ea"/>
                <a:cs typeface="+mn-cs"/>
              </a:rPr>
              <a:t>). Com este cadastro, tanto o servidor como os dependentes serão beneficiados, tanto com desconto no imposto de renda retido na fonte, no caso do servidor, como com plano de saúde ou pensão por morte, no caso do dependente.</a:t>
            </a:r>
          </a:p>
          <a:p>
            <a:endParaRPr lang="pt-BR" sz="1200" b="0" i="0" kern="1200" dirty="0" smtClean="0">
              <a:solidFill>
                <a:schemeClr val="tx1"/>
              </a:solidFill>
              <a:effectLst/>
              <a:latin typeface="+mn-lt"/>
              <a:ea typeface="+mn-ea"/>
              <a:cs typeface="+mn-cs"/>
            </a:endParaRPr>
          </a:p>
          <a:p>
            <a:r>
              <a:rPr lang="pt-BR" sz="1200" b="0" i="0" kern="1200" dirty="0" smtClean="0">
                <a:solidFill>
                  <a:schemeClr val="tx1"/>
                </a:solidFill>
                <a:effectLst/>
                <a:latin typeface="+mn-lt"/>
                <a:ea typeface="+mn-ea"/>
                <a:cs typeface="+mn-cs"/>
              </a:rPr>
              <a:t>Parâmetro com as datas de início e fim do período de recadastramento de dependentes. O valor é definido pelas datas de início e término, no formato DD/MM/AAAA, do período de recadastramento de dependentes, separadas por “;”.</a:t>
            </a:r>
          </a:p>
          <a:p>
            <a:r>
              <a:rPr lang="pt-BR" sz="1200" b="0" i="0" kern="1200" dirty="0" smtClean="0">
                <a:solidFill>
                  <a:schemeClr val="tx1"/>
                </a:solidFill>
                <a:effectLst/>
                <a:latin typeface="+mn-lt"/>
                <a:ea typeface="+mn-ea"/>
                <a:cs typeface="+mn-cs"/>
              </a:rPr>
              <a:t>Conteúdo do termo de responsabilidade ao dependente. Utilizado para “avisar” ao servidor sobre a idoneidade das informações por ele cadastradas, conscientizando-o das penalidades as quais o mesmo estará sujeito caso sejam informados dados falsos durante cadastro do dependente.</a:t>
            </a:r>
          </a:p>
          <a:p>
            <a:endParaRPr lang="pt-BR" dirty="0"/>
          </a:p>
        </p:txBody>
      </p:sp>
      <p:sp>
        <p:nvSpPr>
          <p:cNvPr id="4" name="Espaço Reservado para Número de Slide 3"/>
          <p:cNvSpPr>
            <a:spLocks noGrp="1"/>
          </p:cNvSpPr>
          <p:nvPr>
            <p:ph type="sldNum" sz="quarter" idx="10"/>
          </p:nvPr>
        </p:nvSpPr>
        <p:spPr/>
        <p:txBody>
          <a:bodyPr/>
          <a:lstStyle/>
          <a:p>
            <a:fld id="{09720B33-176A-42FD-B401-CE3853447C4F}" type="slidenum">
              <a:rPr lang="pt-BR" smtClean="0"/>
              <a:t>4</a:t>
            </a:fld>
            <a:endParaRPr lang="pt-BR"/>
          </a:p>
        </p:txBody>
      </p:sp>
    </p:spTree>
    <p:extLst>
      <p:ext uri="{BB962C8B-B14F-4D97-AF65-F5344CB8AC3E}">
        <p14:creationId xmlns:p14="http://schemas.microsoft.com/office/powerpoint/2010/main" val="31944468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sz="1200" b="0" i="0" kern="1200" dirty="0" smtClean="0">
                <a:solidFill>
                  <a:schemeClr val="tx1"/>
                </a:solidFill>
                <a:effectLst/>
                <a:latin typeface="+mn-lt"/>
                <a:ea typeface="+mn-ea"/>
                <a:cs typeface="+mn-cs"/>
              </a:rPr>
              <a:t>Os servidores poderão cadastrar dependentes, que estarão sob responsabilidade do servidor da Instituição. O próprio servidor poderá realizar o cadastro, que ficará pendente de autorização pelo DAP. Com este cadastro, ambos têm benefícios como, no caso do servidor, desconto no imposto de renda retido na fonte. O dependente terá benefícios como plano de saúde e, em caso de morte do servidor, pensão. Os dependentes que já foram cadastrados ficam pendentes de autorização.</a:t>
            </a:r>
            <a:endParaRPr lang="pt-BR" dirty="0"/>
          </a:p>
        </p:txBody>
      </p:sp>
      <p:sp>
        <p:nvSpPr>
          <p:cNvPr id="4" name="Espaço Reservado para Número de Slide 3"/>
          <p:cNvSpPr>
            <a:spLocks noGrp="1"/>
          </p:cNvSpPr>
          <p:nvPr>
            <p:ph type="sldNum" sz="quarter" idx="10"/>
          </p:nvPr>
        </p:nvSpPr>
        <p:spPr/>
        <p:txBody>
          <a:bodyPr/>
          <a:lstStyle/>
          <a:p>
            <a:fld id="{09720B33-176A-42FD-B401-CE3853447C4F}" type="slidenum">
              <a:rPr lang="pt-BR" smtClean="0"/>
              <a:t>5</a:t>
            </a:fld>
            <a:endParaRPr lang="pt-BR"/>
          </a:p>
        </p:txBody>
      </p:sp>
    </p:spTree>
    <p:extLst>
      <p:ext uri="{BB962C8B-B14F-4D97-AF65-F5344CB8AC3E}">
        <p14:creationId xmlns:p14="http://schemas.microsoft.com/office/powerpoint/2010/main" val="22160594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sz="1200" kern="1200" dirty="0">
              <a:solidFill>
                <a:schemeClr val="tx1"/>
              </a:solidFill>
              <a:effectLst/>
              <a:latin typeface="+mn-lt"/>
              <a:ea typeface="+mn-ea"/>
              <a:cs typeface="+mn-cs"/>
            </a:endParaRPr>
          </a:p>
        </p:txBody>
      </p:sp>
      <p:sp>
        <p:nvSpPr>
          <p:cNvPr id="4" name="Espaço Reservado para Número de Slide 3"/>
          <p:cNvSpPr>
            <a:spLocks noGrp="1"/>
          </p:cNvSpPr>
          <p:nvPr>
            <p:ph type="sldNum" sz="quarter" idx="10"/>
          </p:nvPr>
        </p:nvSpPr>
        <p:spPr/>
        <p:txBody>
          <a:bodyPr/>
          <a:lstStyle/>
          <a:p>
            <a:fld id="{09720B33-176A-42FD-B401-CE3853447C4F}" type="slidenum">
              <a:rPr lang="pt-BR" smtClean="0"/>
              <a:t>6</a:t>
            </a:fld>
            <a:endParaRPr lang="pt-BR"/>
          </a:p>
        </p:txBody>
      </p:sp>
    </p:spTree>
    <p:extLst>
      <p:ext uri="{BB962C8B-B14F-4D97-AF65-F5344CB8AC3E}">
        <p14:creationId xmlns:p14="http://schemas.microsoft.com/office/powerpoint/2010/main" val="23734299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200" b="0" i="0" kern="1200" dirty="0" smtClean="0">
                <a:solidFill>
                  <a:schemeClr val="tx1"/>
                </a:solidFill>
                <a:effectLst/>
                <a:latin typeface="+mn-lt"/>
                <a:ea typeface="+mn-ea"/>
                <a:cs typeface="+mn-cs"/>
              </a:rPr>
              <a:t>Para ser declarado como dependente no sistema, a pessoa cadastrada pelo servidor deve se enquadrar nas regras de dependência. A partir do momento em que o dependente deixa de pertencer ao rol das regras, ele fica com o status de inativo e não poderá mais gozar dos benefícios oferecidos. Nessa funcionalidade é possível confirmar a inativação do dependente no sistema.</a:t>
            </a:r>
          </a:p>
          <a:p>
            <a:pPr marL="0" marR="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10"/>
          </p:nvPr>
        </p:nvSpPr>
        <p:spPr/>
        <p:txBody>
          <a:bodyPr/>
          <a:lstStyle/>
          <a:p>
            <a:fld id="{09720B33-176A-42FD-B401-CE3853447C4F}" type="slidenum">
              <a:rPr lang="pt-BR" smtClean="0"/>
              <a:t>7</a:t>
            </a:fld>
            <a:endParaRPr lang="pt-BR"/>
          </a:p>
        </p:txBody>
      </p:sp>
    </p:spTree>
    <p:extLst>
      <p:ext uri="{BB962C8B-B14F-4D97-AF65-F5344CB8AC3E}">
        <p14:creationId xmlns:p14="http://schemas.microsoft.com/office/powerpoint/2010/main" val="2088051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sz="1200" b="0" i="0" kern="1200" dirty="0" smtClean="0">
                <a:solidFill>
                  <a:schemeClr val="tx1"/>
                </a:solidFill>
                <a:effectLst/>
                <a:latin typeface="+mn-lt"/>
                <a:ea typeface="+mn-ea"/>
                <a:cs typeface="+mn-cs"/>
              </a:rPr>
              <a:t>Esta operação tem como finalidade permitir que o usuário inative os dependentes dos servidores que estão com pendência de comprovação em sua condição de dependência. Por meio desta operação, o gestor poderá visualizar os dados e o histórico dos dependentes que estão pendentes de comprovação devido à inconsistências nas normas de dependência ou nos documentos comprobatórios.</a:t>
            </a:r>
          </a:p>
          <a:p>
            <a:endParaRPr lang="pt-BR" dirty="0"/>
          </a:p>
        </p:txBody>
      </p:sp>
      <p:sp>
        <p:nvSpPr>
          <p:cNvPr id="4" name="Espaço Reservado para Número de Slide 3"/>
          <p:cNvSpPr>
            <a:spLocks noGrp="1"/>
          </p:cNvSpPr>
          <p:nvPr>
            <p:ph type="sldNum" sz="quarter" idx="10"/>
          </p:nvPr>
        </p:nvSpPr>
        <p:spPr/>
        <p:txBody>
          <a:bodyPr/>
          <a:lstStyle/>
          <a:p>
            <a:fld id="{09720B33-176A-42FD-B401-CE3853447C4F}" type="slidenum">
              <a:rPr lang="pt-BR" smtClean="0"/>
              <a:t>8</a:t>
            </a:fld>
            <a:endParaRPr lang="pt-BR"/>
          </a:p>
        </p:txBody>
      </p:sp>
    </p:spTree>
    <p:extLst>
      <p:ext uri="{BB962C8B-B14F-4D97-AF65-F5344CB8AC3E}">
        <p14:creationId xmlns:p14="http://schemas.microsoft.com/office/powerpoint/2010/main" val="28858496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sz="1200" b="0" i="0" kern="1200" dirty="0" smtClean="0">
                <a:solidFill>
                  <a:schemeClr val="tx1"/>
                </a:solidFill>
                <a:effectLst/>
                <a:latin typeface="+mn-lt"/>
                <a:ea typeface="+mn-ea"/>
                <a:cs typeface="+mn-cs"/>
              </a:rPr>
              <a:t>Esta operação tem como finalidade possibilitar a consulta dos dependentes dos servidores que estão com o cadastro invalidado. Para ser declarado como dependente no sistema, o beneficiário cadastrado pelo servidor deverá se enquadrar nas regras de dependência. A partir do momento em que o dependente não se adequar as condições de dependência estabelecidas, ele entrará na lista dos pendentes de invalidação para não mais gozar dos benefícios oferecidos. Por meio desta operação, o usuário poderá visualizar os dados e o histórico do dependente bem como retirar os benefícios e/ou inativá-los no sistema.</a:t>
            </a:r>
          </a:p>
          <a:p>
            <a:endParaRPr lang="pt-BR" sz="1200" b="0" i="0" kern="1200" dirty="0" smtClean="0">
              <a:solidFill>
                <a:schemeClr val="tx1"/>
              </a:solidFill>
              <a:effectLst/>
              <a:latin typeface="+mn-lt"/>
              <a:ea typeface="+mn-ea"/>
              <a:cs typeface="+mn-cs"/>
            </a:endParaRPr>
          </a:p>
          <a:p>
            <a:r>
              <a:rPr lang="pt-BR" sz="1200" b="0" i="0" kern="1200" dirty="0" smtClean="0">
                <a:solidFill>
                  <a:schemeClr val="tx1"/>
                </a:solidFill>
                <a:effectLst/>
                <a:latin typeface="+mn-lt"/>
                <a:ea typeface="+mn-ea"/>
                <a:cs typeface="+mn-cs"/>
              </a:rPr>
              <a:t>Esta operação tem como finalidade permitir que o usuário inative os dependentes dos servidores que estão com pendência de comprovação em sua condição de dependência. Por meio desta operação, o gestor poderá visualizar os dados e o histórico dos dependentes que estão pendentes de comprovação devido à inconsistências nas normas de dependência ou nos documentos comprobatórios.</a:t>
            </a:r>
          </a:p>
          <a:p>
            <a:r>
              <a:rPr lang="pt-BR" sz="1200" b="0" i="0" kern="1200" dirty="0" smtClean="0">
                <a:solidFill>
                  <a:schemeClr val="tx1"/>
                </a:solidFill>
                <a:effectLst/>
                <a:latin typeface="+mn-lt"/>
                <a:ea typeface="+mn-ea"/>
                <a:cs typeface="+mn-cs"/>
              </a:rPr>
              <a:t>Para utilizar esta funcionalidade, existem dois caminhos que podem ser seguidos de acordo com o perfil do usuário:</a:t>
            </a:r>
          </a:p>
          <a:p>
            <a:r>
              <a:rPr lang="pt-BR" sz="1200" b="0" i="1" kern="1200" dirty="0" smtClean="0">
                <a:solidFill>
                  <a:schemeClr val="tx1"/>
                </a:solidFill>
                <a:effectLst/>
                <a:latin typeface="+mn-lt"/>
                <a:ea typeface="+mn-ea"/>
                <a:cs typeface="+mn-cs"/>
              </a:rPr>
              <a:t>SIGRH → Módulos → Administração de Pessoal → Cadastros → Dependentes → Autorizações → Inativar Dependentes Inválidos → Dependentes com Pendência de Comprovação</a:t>
            </a:r>
            <a:r>
              <a:rPr lang="pt-BR" sz="1200" b="0" i="0" kern="1200" dirty="0" smtClean="0">
                <a:solidFill>
                  <a:schemeClr val="tx1"/>
                </a:solidFill>
                <a:effectLst/>
                <a:latin typeface="+mn-lt"/>
                <a:ea typeface="+mn-ea"/>
                <a:cs typeface="+mn-cs"/>
              </a:rPr>
              <a:t>(Perfis Gestor DAP e Administrador DAP).</a:t>
            </a:r>
          </a:p>
          <a:p>
            <a:r>
              <a:rPr lang="pt-BR" sz="1200" b="0" i="1" kern="1200" dirty="0" smtClean="0">
                <a:solidFill>
                  <a:schemeClr val="tx1"/>
                </a:solidFill>
                <a:effectLst/>
                <a:latin typeface="+mn-lt"/>
                <a:ea typeface="+mn-ea"/>
                <a:cs typeface="+mn-cs"/>
              </a:rPr>
              <a:t>SIGRH → Módulos → Cadastro → Dependentes → Autorizações → Inativar Dependentes Inválidos → Dependentes com Pendência de Comprovação</a:t>
            </a:r>
            <a:r>
              <a:rPr lang="pt-BR" sz="1200" b="0" i="0" kern="1200" dirty="0" smtClean="0">
                <a:solidFill>
                  <a:schemeClr val="tx1"/>
                </a:solidFill>
                <a:effectLst/>
                <a:latin typeface="+mn-lt"/>
                <a:ea typeface="+mn-ea"/>
                <a:cs typeface="+mn-cs"/>
              </a:rPr>
              <a:t> (Perfil Gestor Cadastro).</a:t>
            </a:r>
            <a:endParaRPr lang="pt-BR" sz="1200" b="0" i="0" kern="1200" dirty="0">
              <a:solidFill>
                <a:schemeClr val="tx1"/>
              </a:solidFill>
              <a:effectLst/>
              <a:latin typeface="+mn-lt"/>
              <a:ea typeface="+mn-ea"/>
              <a:cs typeface="+mn-cs"/>
            </a:endParaRPr>
          </a:p>
        </p:txBody>
      </p:sp>
      <p:sp>
        <p:nvSpPr>
          <p:cNvPr id="4" name="Espaço Reservado para Número de Slide 3"/>
          <p:cNvSpPr>
            <a:spLocks noGrp="1"/>
          </p:cNvSpPr>
          <p:nvPr>
            <p:ph type="sldNum" sz="quarter" idx="10"/>
          </p:nvPr>
        </p:nvSpPr>
        <p:spPr/>
        <p:txBody>
          <a:bodyPr/>
          <a:lstStyle/>
          <a:p>
            <a:fld id="{09720B33-176A-42FD-B401-CE3853447C4F}" type="slidenum">
              <a:rPr lang="pt-BR" smtClean="0"/>
              <a:t>9</a:t>
            </a:fld>
            <a:endParaRPr lang="pt-BR"/>
          </a:p>
        </p:txBody>
      </p:sp>
    </p:spTree>
    <p:extLst>
      <p:ext uri="{BB962C8B-B14F-4D97-AF65-F5344CB8AC3E}">
        <p14:creationId xmlns:p14="http://schemas.microsoft.com/office/powerpoint/2010/main" val="14517658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sz="1200" b="0" i="0" kern="1200" dirty="0" smtClean="0">
                <a:solidFill>
                  <a:schemeClr val="tx1"/>
                </a:solidFill>
                <a:effectLst/>
                <a:latin typeface="+mn-lt"/>
                <a:ea typeface="+mn-ea"/>
                <a:cs typeface="+mn-cs"/>
              </a:rPr>
              <a:t>Esta operação tem como finalidade permitir que o usuário inative os dependentes dos servidores que estão com pendência de comprovação em sua condição de dependência. Por meio desta operação, o gestor poderá visualizar os dados e o histórico dos dependentes que estão pendentes de comprovação devido à inconsistências nas normas de dependência ou nos documentos comprobatórios.</a:t>
            </a:r>
          </a:p>
          <a:p>
            <a:r>
              <a:rPr lang="pt-BR" sz="1200" b="0" i="0" kern="1200" dirty="0" smtClean="0">
                <a:solidFill>
                  <a:schemeClr val="tx1"/>
                </a:solidFill>
                <a:effectLst/>
                <a:latin typeface="+mn-lt"/>
                <a:ea typeface="+mn-ea"/>
                <a:cs typeface="+mn-cs"/>
              </a:rPr>
              <a:t>Para utilizar esta funcionalidade, existem dois caminhos que podem ser seguidos de acordo com o perfil do usuário:</a:t>
            </a:r>
          </a:p>
          <a:p>
            <a:r>
              <a:rPr lang="pt-BR" sz="1200" b="0" i="1" kern="1200" dirty="0" smtClean="0">
                <a:solidFill>
                  <a:schemeClr val="tx1"/>
                </a:solidFill>
                <a:effectLst/>
                <a:latin typeface="+mn-lt"/>
                <a:ea typeface="+mn-ea"/>
                <a:cs typeface="+mn-cs"/>
              </a:rPr>
              <a:t>SIGRH → Módulos → Administração de Pessoal → Cadastros → Dependentes → Autorizações → Inativar Dependentes Inválidos → Dependentes com Pendência de Comprovação</a:t>
            </a:r>
            <a:r>
              <a:rPr lang="pt-BR" sz="1200" b="0" i="0" kern="1200" dirty="0" smtClean="0">
                <a:solidFill>
                  <a:schemeClr val="tx1"/>
                </a:solidFill>
                <a:effectLst/>
                <a:latin typeface="+mn-lt"/>
                <a:ea typeface="+mn-ea"/>
                <a:cs typeface="+mn-cs"/>
              </a:rPr>
              <a:t>(Perfis Gestor DAP e Administrador DAP).</a:t>
            </a:r>
          </a:p>
          <a:p>
            <a:r>
              <a:rPr lang="pt-BR" sz="1200" b="0" i="1" kern="1200" dirty="0" smtClean="0">
                <a:solidFill>
                  <a:schemeClr val="tx1"/>
                </a:solidFill>
                <a:effectLst/>
                <a:latin typeface="+mn-lt"/>
                <a:ea typeface="+mn-ea"/>
                <a:cs typeface="+mn-cs"/>
              </a:rPr>
              <a:t>SIGRH → Módulos → Cadastro → Dependentes → Autorizações → Inativar Dependentes Inválidos → Dependentes com Pendência de Comprovação</a:t>
            </a:r>
            <a:r>
              <a:rPr lang="pt-BR" sz="1200" b="0" i="0" kern="1200" dirty="0" smtClean="0">
                <a:solidFill>
                  <a:schemeClr val="tx1"/>
                </a:solidFill>
                <a:effectLst/>
                <a:latin typeface="+mn-lt"/>
                <a:ea typeface="+mn-ea"/>
                <a:cs typeface="+mn-cs"/>
              </a:rPr>
              <a:t> (Perfil Gestor Cadastro).</a:t>
            </a:r>
            <a:endParaRPr lang="pt-BR" sz="1200" b="0" i="0" kern="1200" dirty="0">
              <a:solidFill>
                <a:schemeClr val="tx1"/>
              </a:solidFill>
              <a:effectLst/>
              <a:latin typeface="+mn-lt"/>
              <a:ea typeface="+mn-ea"/>
              <a:cs typeface="+mn-cs"/>
            </a:endParaRPr>
          </a:p>
        </p:txBody>
      </p:sp>
      <p:sp>
        <p:nvSpPr>
          <p:cNvPr id="4" name="Espaço Reservado para Número de Slide 3"/>
          <p:cNvSpPr>
            <a:spLocks noGrp="1"/>
          </p:cNvSpPr>
          <p:nvPr>
            <p:ph type="sldNum" sz="quarter" idx="10"/>
          </p:nvPr>
        </p:nvSpPr>
        <p:spPr/>
        <p:txBody>
          <a:bodyPr/>
          <a:lstStyle/>
          <a:p>
            <a:fld id="{09720B33-176A-42FD-B401-CE3853447C4F}" type="slidenum">
              <a:rPr lang="pt-BR" smtClean="0"/>
              <a:t>10</a:t>
            </a:fld>
            <a:endParaRPr lang="pt-BR"/>
          </a:p>
        </p:txBody>
      </p:sp>
    </p:spTree>
    <p:extLst>
      <p:ext uri="{BB962C8B-B14F-4D97-AF65-F5344CB8AC3E}">
        <p14:creationId xmlns:p14="http://schemas.microsoft.com/office/powerpoint/2010/main" val="3092105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8209FBE8-0800-477F-8C18-515DDD1D902B}" type="datetimeFigureOut">
              <a:rPr lang="pt-BR" smtClean="0"/>
              <a:t>24/04/2015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DEF2AD7-2B1C-4009-88A4-10E4A4C19D28}" type="slidenum">
              <a:rPr lang="pt-BR" smtClean="0"/>
              <a:t>‹nº›</a:t>
            </a:fld>
            <a:endParaRPr lang="pt-BR"/>
          </a:p>
        </p:txBody>
      </p:sp>
    </p:spTree>
    <p:extLst>
      <p:ext uri="{BB962C8B-B14F-4D97-AF65-F5344CB8AC3E}">
        <p14:creationId xmlns:p14="http://schemas.microsoft.com/office/powerpoint/2010/main" val="2167597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8209FBE8-0800-477F-8C18-515DDD1D902B}" type="datetimeFigureOut">
              <a:rPr lang="pt-BR" smtClean="0"/>
              <a:t>24/04/2015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DEF2AD7-2B1C-4009-88A4-10E4A4C19D28}" type="slidenum">
              <a:rPr lang="pt-BR" smtClean="0"/>
              <a:t>‹nº›</a:t>
            </a:fld>
            <a:endParaRPr lang="pt-BR"/>
          </a:p>
        </p:txBody>
      </p:sp>
    </p:spTree>
    <p:extLst>
      <p:ext uri="{BB962C8B-B14F-4D97-AF65-F5344CB8AC3E}">
        <p14:creationId xmlns:p14="http://schemas.microsoft.com/office/powerpoint/2010/main" val="3722195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8209FBE8-0800-477F-8C18-515DDD1D902B}" type="datetimeFigureOut">
              <a:rPr lang="pt-BR" smtClean="0"/>
              <a:t>24/04/2015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DEF2AD7-2B1C-4009-88A4-10E4A4C19D28}" type="slidenum">
              <a:rPr lang="pt-BR" smtClean="0"/>
              <a:t>‹nº›</a:t>
            </a:fld>
            <a:endParaRPr lang="pt-BR"/>
          </a:p>
        </p:txBody>
      </p:sp>
    </p:spTree>
    <p:extLst>
      <p:ext uri="{BB962C8B-B14F-4D97-AF65-F5344CB8AC3E}">
        <p14:creationId xmlns:p14="http://schemas.microsoft.com/office/powerpoint/2010/main" val="1817708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8209FBE8-0800-477F-8C18-515DDD1D902B}" type="datetimeFigureOut">
              <a:rPr lang="pt-BR" smtClean="0"/>
              <a:t>24/04/2015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DEF2AD7-2B1C-4009-88A4-10E4A4C19D28}" type="slidenum">
              <a:rPr lang="pt-BR" smtClean="0"/>
              <a:t>‹nº›</a:t>
            </a:fld>
            <a:endParaRPr lang="pt-BR"/>
          </a:p>
        </p:txBody>
      </p:sp>
    </p:spTree>
    <p:extLst>
      <p:ext uri="{BB962C8B-B14F-4D97-AF65-F5344CB8AC3E}">
        <p14:creationId xmlns:p14="http://schemas.microsoft.com/office/powerpoint/2010/main" val="64823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8209FBE8-0800-477F-8C18-515DDD1D902B}" type="datetimeFigureOut">
              <a:rPr lang="pt-BR" smtClean="0"/>
              <a:t>24/04/2015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DEF2AD7-2B1C-4009-88A4-10E4A4C19D28}" type="slidenum">
              <a:rPr lang="pt-BR" smtClean="0"/>
              <a:t>‹nº›</a:t>
            </a:fld>
            <a:endParaRPr lang="pt-BR"/>
          </a:p>
        </p:txBody>
      </p:sp>
    </p:spTree>
    <p:extLst>
      <p:ext uri="{BB962C8B-B14F-4D97-AF65-F5344CB8AC3E}">
        <p14:creationId xmlns:p14="http://schemas.microsoft.com/office/powerpoint/2010/main" val="3253875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8209FBE8-0800-477F-8C18-515DDD1D902B}" type="datetimeFigureOut">
              <a:rPr lang="pt-BR" smtClean="0"/>
              <a:t>24/04/2015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5DEF2AD7-2B1C-4009-88A4-10E4A4C19D28}" type="slidenum">
              <a:rPr lang="pt-BR" smtClean="0"/>
              <a:t>‹nº›</a:t>
            </a:fld>
            <a:endParaRPr lang="pt-BR"/>
          </a:p>
        </p:txBody>
      </p:sp>
    </p:spTree>
    <p:extLst>
      <p:ext uri="{BB962C8B-B14F-4D97-AF65-F5344CB8AC3E}">
        <p14:creationId xmlns:p14="http://schemas.microsoft.com/office/powerpoint/2010/main" val="3928784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8209FBE8-0800-477F-8C18-515DDD1D902B}" type="datetimeFigureOut">
              <a:rPr lang="pt-BR" smtClean="0"/>
              <a:t>24/04/2015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5DEF2AD7-2B1C-4009-88A4-10E4A4C19D28}" type="slidenum">
              <a:rPr lang="pt-BR" smtClean="0"/>
              <a:t>‹nº›</a:t>
            </a:fld>
            <a:endParaRPr lang="pt-BR"/>
          </a:p>
        </p:txBody>
      </p:sp>
    </p:spTree>
    <p:extLst>
      <p:ext uri="{BB962C8B-B14F-4D97-AF65-F5344CB8AC3E}">
        <p14:creationId xmlns:p14="http://schemas.microsoft.com/office/powerpoint/2010/main" val="4137429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8209FBE8-0800-477F-8C18-515DDD1D902B}" type="datetimeFigureOut">
              <a:rPr lang="pt-BR" smtClean="0"/>
              <a:t>24/04/2015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5DEF2AD7-2B1C-4009-88A4-10E4A4C19D28}" type="slidenum">
              <a:rPr lang="pt-BR" smtClean="0"/>
              <a:t>‹nº›</a:t>
            </a:fld>
            <a:endParaRPr lang="pt-BR"/>
          </a:p>
        </p:txBody>
      </p:sp>
    </p:spTree>
    <p:extLst>
      <p:ext uri="{BB962C8B-B14F-4D97-AF65-F5344CB8AC3E}">
        <p14:creationId xmlns:p14="http://schemas.microsoft.com/office/powerpoint/2010/main" val="1026199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8209FBE8-0800-477F-8C18-515DDD1D902B}" type="datetimeFigureOut">
              <a:rPr lang="pt-BR" smtClean="0"/>
              <a:t>24/04/2015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5DEF2AD7-2B1C-4009-88A4-10E4A4C19D28}" type="slidenum">
              <a:rPr lang="pt-BR" smtClean="0"/>
              <a:t>‹nº›</a:t>
            </a:fld>
            <a:endParaRPr lang="pt-BR"/>
          </a:p>
        </p:txBody>
      </p:sp>
    </p:spTree>
    <p:extLst>
      <p:ext uri="{BB962C8B-B14F-4D97-AF65-F5344CB8AC3E}">
        <p14:creationId xmlns:p14="http://schemas.microsoft.com/office/powerpoint/2010/main" val="3906816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8209FBE8-0800-477F-8C18-515DDD1D902B}" type="datetimeFigureOut">
              <a:rPr lang="pt-BR" smtClean="0"/>
              <a:t>24/04/2015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5DEF2AD7-2B1C-4009-88A4-10E4A4C19D28}" type="slidenum">
              <a:rPr lang="pt-BR" smtClean="0"/>
              <a:t>‹nº›</a:t>
            </a:fld>
            <a:endParaRPr lang="pt-BR"/>
          </a:p>
        </p:txBody>
      </p:sp>
    </p:spTree>
    <p:extLst>
      <p:ext uri="{BB962C8B-B14F-4D97-AF65-F5344CB8AC3E}">
        <p14:creationId xmlns:p14="http://schemas.microsoft.com/office/powerpoint/2010/main" val="2785812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8209FBE8-0800-477F-8C18-515DDD1D902B}" type="datetimeFigureOut">
              <a:rPr lang="pt-BR" smtClean="0"/>
              <a:t>24/04/2015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5DEF2AD7-2B1C-4009-88A4-10E4A4C19D28}" type="slidenum">
              <a:rPr lang="pt-BR" smtClean="0"/>
              <a:t>‹nº›</a:t>
            </a:fld>
            <a:endParaRPr lang="pt-BR"/>
          </a:p>
        </p:txBody>
      </p:sp>
    </p:spTree>
    <p:extLst>
      <p:ext uri="{BB962C8B-B14F-4D97-AF65-F5344CB8AC3E}">
        <p14:creationId xmlns:p14="http://schemas.microsoft.com/office/powerpoint/2010/main" val="1602437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a:stretch>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09FBE8-0800-477F-8C18-515DDD1D902B}" type="datetimeFigureOut">
              <a:rPr lang="pt-BR" smtClean="0"/>
              <a:t>24/04/2015</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EF2AD7-2B1C-4009-88A4-10E4A4C19D28}" type="slidenum">
              <a:rPr lang="pt-BR" smtClean="0"/>
              <a:t>‹nº›</a:t>
            </a:fld>
            <a:endParaRPr lang="pt-BR"/>
          </a:p>
        </p:txBody>
      </p:sp>
    </p:spTree>
    <p:extLst>
      <p:ext uri="{BB962C8B-B14F-4D97-AF65-F5344CB8AC3E}">
        <p14:creationId xmlns:p14="http://schemas.microsoft.com/office/powerpoint/2010/main" val="599704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ubtítulo 2"/>
          <p:cNvSpPr txBox="1">
            <a:spLocks/>
          </p:cNvSpPr>
          <p:nvPr/>
        </p:nvSpPr>
        <p:spPr>
          <a:xfrm>
            <a:off x="711721" y="1484784"/>
            <a:ext cx="7845425" cy="144016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80000"/>
              </a:lnSpc>
              <a:buNone/>
            </a:pPr>
            <a:r>
              <a:rPr lang="pt-BR" altLang="pt-BR" sz="4400" dirty="0" smtClean="0"/>
              <a:t>Módulo Cadastro </a:t>
            </a:r>
          </a:p>
          <a:p>
            <a:pPr marL="0" indent="0" algn="ctr">
              <a:lnSpc>
                <a:spcPct val="80000"/>
              </a:lnSpc>
              <a:buNone/>
            </a:pPr>
            <a:r>
              <a:rPr lang="pt-BR" altLang="pt-BR" sz="4400" dirty="0" smtClean="0"/>
              <a:t>Treinamento Dependentes </a:t>
            </a:r>
            <a:r>
              <a:rPr lang="pt-BR" altLang="pt-BR" sz="4400" dirty="0" smtClean="0"/>
              <a:t>- SIGRH</a:t>
            </a:r>
          </a:p>
          <a:p>
            <a:pPr algn="ctr">
              <a:lnSpc>
                <a:spcPct val="80000"/>
              </a:lnSpc>
            </a:pPr>
            <a:endParaRPr lang="pt-BR" altLang="pt-BR" sz="2500" dirty="0"/>
          </a:p>
        </p:txBody>
      </p:sp>
      <p:sp>
        <p:nvSpPr>
          <p:cNvPr id="6" name="CaixaDeTexto 1"/>
          <p:cNvSpPr txBox="1">
            <a:spLocks noChangeArrowheads="1"/>
          </p:cNvSpPr>
          <p:nvPr/>
        </p:nvSpPr>
        <p:spPr bwMode="auto">
          <a:xfrm>
            <a:off x="586853" y="3906091"/>
            <a:ext cx="7970293"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Lucida Sans Unicode" pitchFamily="34" charset="0"/>
                <a:cs typeface="Arial" charset="0"/>
              </a:defRPr>
            </a:lvl1pPr>
            <a:lvl2pPr marL="742950" indent="-285750" eaLnBrk="0" hangingPunct="0">
              <a:defRPr>
                <a:solidFill>
                  <a:schemeClr val="tx1"/>
                </a:solidFill>
                <a:latin typeface="Lucida Sans Unicode" pitchFamily="34" charset="0"/>
                <a:cs typeface="Arial" charset="0"/>
              </a:defRPr>
            </a:lvl2pPr>
            <a:lvl3pPr marL="1143000" indent="-228600" eaLnBrk="0" hangingPunct="0">
              <a:defRPr>
                <a:solidFill>
                  <a:schemeClr val="tx1"/>
                </a:solidFill>
                <a:latin typeface="Lucida Sans Unicode" pitchFamily="34" charset="0"/>
                <a:cs typeface="Arial" charset="0"/>
              </a:defRPr>
            </a:lvl3pPr>
            <a:lvl4pPr marL="1600200" indent="-228600" eaLnBrk="0" hangingPunct="0">
              <a:defRPr>
                <a:solidFill>
                  <a:schemeClr val="tx1"/>
                </a:solidFill>
                <a:latin typeface="Lucida Sans Unicode" pitchFamily="34" charset="0"/>
                <a:cs typeface="Arial" charset="0"/>
              </a:defRPr>
            </a:lvl4pPr>
            <a:lvl5pPr marL="2057400" indent="-228600" eaLnBrk="0" hangingPunct="0">
              <a:defRPr>
                <a:solidFill>
                  <a:schemeClr val="tx1"/>
                </a:solidFill>
                <a:latin typeface="Lucida Sans Unicode" pitchFamily="34" charset="0"/>
                <a:cs typeface="Arial" charset="0"/>
              </a:defRPr>
            </a:lvl5pPr>
            <a:lvl6pPr marL="2514600" indent="-228600" eaLnBrk="0" fontAlgn="base" hangingPunct="0">
              <a:spcBef>
                <a:spcPct val="0"/>
              </a:spcBef>
              <a:spcAft>
                <a:spcPct val="0"/>
              </a:spcAft>
              <a:defRPr>
                <a:solidFill>
                  <a:schemeClr val="tx1"/>
                </a:solidFill>
                <a:latin typeface="Lucida Sans Unicode" pitchFamily="34" charset="0"/>
                <a:cs typeface="Arial" charset="0"/>
              </a:defRPr>
            </a:lvl6pPr>
            <a:lvl7pPr marL="2971800" indent="-228600" eaLnBrk="0" fontAlgn="base" hangingPunct="0">
              <a:spcBef>
                <a:spcPct val="0"/>
              </a:spcBef>
              <a:spcAft>
                <a:spcPct val="0"/>
              </a:spcAft>
              <a:defRPr>
                <a:solidFill>
                  <a:schemeClr val="tx1"/>
                </a:solidFill>
                <a:latin typeface="Lucida Sans Unicode" pitchFamily="34" charset="0"/>
                <a:cs typeface="Arial" charset="0"/>
              </a:defRPr>
            </a:lvl7pPr>
            <a:lvl8pPr marL="3429000" indent="-228600" eaLnBrk="0" fontAlgn="base" hangingPunct="0">
              <a:spcBef>
                <a:spcPct val="0"/>
              </a:spcBef>
              <a:spcAft>
                <a:spcPct val="0"/>
              </a:spcAft>
              <a:defRPr>
                <a:solidFill>
                  <a:schemeClr val="tx1"/>
                </a:solidFill>
                <a:latin typeface="Lucida Sans Unicode" pitchFamily="34" charset="0"/>
                <a:cs typeface="Arial" charset="0"/>
              </a:defRPr>
            </a:lvl8pPr>
            <a:lvl9pPr marL="3886200" indent="-228600" eaLnBrk="0" fontAlgn="base" hangingPunct="0">
              <a:spcBef>
                <a:spcPct val="0"/>
              </a:spcBef>
              <a:spcAft>
                <a:spcPct val="0"/>
              </a:spcAft>
              <a:defRPr>
                <a:solidFill>
                  <a:schemeClr val="tx1"/>
                </a:solidFill>
                <a:latin typeface="Lucida Sans Unicode" pitchFamily="34" charset="0"/>
                <a:cs typeface="Arial" charset="0"/>
              </a:defRPr>
            </a:lvl9pPr>
          </a:lstStyle>
          <a:p>
            <a:pPr algn="ctr" eaLnBrk="1" hangingPunct="1"/>
            <a:r>
              <a:rPr lang="pt-BR" altLang="pt-BR" sz="2200" dirty="0" smtClean="0"/>
              <a:t>Ministrado:</a:t>
            </a:r>
          </a:p>
          <a:p>
            <a:pPr algn="ctr" eaLnBrk="1" hangingPunct="1"/>
            <a:r>
              <a:rPr lang="pt-BR" altLang="pt-BR" sz="2200" dirty="0" smtClean="0"/>
              <a:t>Luiz Vieira</a:t>
            </a:r>
          </a:p>
          <a:p>
            <a:pPr algn="ctr" eaLnBrk="1" hangingPunct="1"/>
            <a:r>
              <a:rPr lang="pt-BR" altLang="pt-BR" sz="2200" dirty="0" smtClean="0"/>
              <a:t>Deivid </a:t>
            </a:r>
            <a:r>
              <a:rPr lang="pt-BR" altLang="pt-BR" sz="2200" dirty="0" err="1" smtClean="0"/>
              <a:t>Fiorin</a:t>
            </a:r>
            <a:endParaRPr lang="pt-BR" altLang="pt-BR" sz="2200" dirty="0"/>
          </a:p>
        </p:txBody>
      </p:sp>
    </p:spTree>
    <p:extLst>
      <p:ext uri="{BB962C8B-B14F-4D97-AF65-F5344CB8AC3E}">
        <p14:creationId xmlns:p14="http://schemas.microsoft.com/office/powerpoint/2010/main" val="21403792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a:spLocks noGrp="1"/>
          </p:cNvSpPr>
          <p:nvPr>
            <p:ph type="title"/>
          </p:nvPr>
        </p:nvSpPr>
        <p:spPr>
          <a:xfrm>
            <a:off x="457200" y="404664"/>
            <a:ext cx="8229600" cy="576064"/>
          </a:xfrm>
        </p:spPr>
        <p:txBody>
          <a:bodyPr>
            <a:normAutofit fontScale="90000"/>
          </a:bodyPr>
          <a:lstStyle/>
          <a:p>
            <a:r>
              <a:rPr lang="pt-BR" dirty="0" smtClean="0"/>
              <a:t>Dependentes </a:t>
            </a:r>
            <a:r>
              <a:rPr lang="pt-BR" dirty="0"/>
              <a:t>- SIGRH</a:t>
            </a:r>
          </a:p>
        </p:txBody>
      </p:sp>
      <p:sp>
        <p:nvSpPr>
          <p:cNvPr id="3" name="CaixaDeTexto 2"/>
          <p:cNvSpPr txBox="1"/>
          <p:nvPr/>
        </p:nvSpPr>
        <p:spPr>
          <a:xfrm>
            <a:off x="107504" y="980728"/>
            <a:ext cx="6301170" cy="369332"/>
          </a:xfrm>
          <a:prstGeom prst="rect">
            <a:avLst/>
          </a:prstGeom>
          <a:noFill/>
        </p:spPr>
        <p:txBody>
          <a:bodyPr wrap="square" rtlCol="0">
            <a:spAutoFit/>
          </a:bodyPr>
          <a:lstStyle/>
          <a:p>
            <a:r>
              <a:rPr lang="pt-BR" dirty="0"/>
              <a:t>Inativar Dependentes com Pendência de Comprovação</a:t>
            </a:r>
          </a:p>
        </p:txBody>
      </p:sp>
      <p:pic>
        <p:nvPicPr>
          <p:cNvPr id="7170" name="Picture 2" descr="http://www.info.ufrn.br/wikisistemas/lib/exe/fetch.php?cache=&amp;media=suporte:manuais:sigprh:administracao_de_pessoal:cadastros:dependentes:autorizacoes:inativar_dependentes_invalidos:esti_4.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208" y="1323686"/>
            <a:ext cx="8477250" cy="5129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45583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a:spLocks noGrp="1"/>
          </p:cNvSpPr>
          <p:nvPr>
            <p:ph type="title"/>
          </p:nvPr>
        </p:nvSpPr>
        <p:spPr>
          <a:xfrm>
            <a:off x="457200" y="404664"/>
            <a:ext cx="8229600" cy="576064"/>
          </a:xfrm>
        </p:spPr>
        <p:txBody>
          <a:bodyPr>
            <a:normAutofit fontScale="90000"/>
          </a:bodyPr>
          <a:lstStyle/>
          <a:p>
            <a:r>
              <a:rPr lang="pt-BR" dirty="0" smtClean="0"/>
              <a:t>Dependentes </a:t>
            </a:r>
            <a:r>
              <a:rPr lang="pt-BR" dirty="0"/>
              <a:t>- SIGRH</a:t>
            </a:r>
          </a:p>
        </p:txBody>
      </p:sp>
      <p:sp>
        <p:nvSpPr>
          <p:cNvPr id="3" name="CaixaDeTexto 2"/>
          <p:cNvSpPr txBox="1"/>
          <p:nvPr/>
        </p:nvSpPr>
        <p:spPr>
          <a:xfrm>
            <a:off x="0" y="1108532"/>
            <a:ext cx="6301170" cy="369332"/>
          </a:xfrm>
          <a:prstGeom prst="rect">
            <a:avLst/>
          </a:prstGeom>
          <a:noFill/>
        </p:spPr>
        <p:txBody>
          <a:bodyPr wrap="square" rtlCol="0">
            <a:spAutoFit/>
          </a:bodyPr>
          <a:lstStyle/>
          <a:p>
            <a:r>
              <a:rPr lang="pt-BR" dirty="0"/>
              <a:t>Regras de Dependência</a:t>
            </a:r>
          </a:p>
        </p:txBody>
      </p:sp>
      <p:pic>
        <p:nvPicPr>
          <p:cNvPr id="8194" name="Picture 2" descr="http://www.info.ufrn.br/wikisistemas/lib/exe/fetch.php?cache=&amp;media=suporte:manuais:sigprh:administracao_de_pessoal:administracao:dependentes:regras_de_dependentes:screenshot0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1772816"/>
            <a:ext cx="5619750" cy="21812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30432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a:spLocks noGrp="1"/>
          </p:cNvSpPr>
          <p:nvPr>
            <p:ph type="title"/>
          </p:nvPr>
        </p:nvSpPr>
        <p:spPr>
          <a:xfrm>
            <a:off x="457200" y="404664"/>
            <a:ext cx="8229600" cy="576064"/>
          </a:xfrm>
        </p:spPr>
        <p:txBody>
          <a:bodyPr>
            <a:normAutofit fontScale="90000"/>
          </a:bodyPr>
          <a:lstStyle/>
          <a:p>
            <a:r>
              <a:rPr lang="pt-BR" dirty="0" smtClean="0"/>
              <a:t>Dependentes </a:t>
            </a:r>
            <a:r>
              <a:rPr lang="pt-BR" dirty="0"/>
              <a:t>- SIGRH</a:t>
            </a:r>
          </a:p>
        </p:txBody>
      </p:sp>
      <p:sp>
        <p:nvSpPr>
          <p:cNvPr id="3" name="CaixaDeTexto 2"/>
          <p:cNvSpPr txBox="1"/>
          <p:nvPr/>
        </p:nvSpPr>
        <p:spPr>
          <a:xfrm>
            <a:off x="0" y="1108532"/>
            <a:ext cx="6301170" cy="369332"/>
          </a:xfrm>
          <a:prstGeom prst="rect">
            <a:avLst/>
          </a:prstGeom>
          <a:noFill/>
        </p:spPr>
        <p:txBody>
          <a:bodyPr wrap="square" rtlCol="0">
            <a:spAutoFit/>
          </a:bodyPr>
          <a:lstStyle/>
          <a:p>
            <a:r>
              <a:rPr lang="pt-BR" dirty="0" smtClean="0"/>
              <a:t>Recadastramento</a:t>
            </a:r>
            <a:endParaRPr lang="pt-BR" dirty="0"/>
          </a:p>
        </p:txBody>
      </p:sp>
      <p:pic>
        <p:nvPicPr>
          <p:cNvPr id="6" name="Espaço Reservado para Imagem 4" descr="SIGRH - Sistema Integrado de Gestão de Recursos Humano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457199" y="1497103"/>
            <a:ext cx="7888697" cy="4452177"/>
          </a:xfrm>
          <a:prstGeom prst="rect">
            <a:avLst/>
          </a:prstGeom>
        </p:spPr>
      </p:pic>
      <p:sp>
        <p:nvSpPr>
          <p:cNvPr id="2" name="Retângulo 1"/>
          <p:cNvSpPr/>
          <p:nvPr/>
        </p:nvSpPr>
        <p:spPr>
          <a:xfrm>
            <a:off x="4139952" y="4077072"/>
            <a:ext cx="3024336" cy="1008112"/>
          </a:xfrm>
          <a:prstGeom prst="rect">
            <a:avLst/>
          </a:prstGeom>
          <a:solidFill>
            <a:schemeClr val="bg1">
              <a:alpha val="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57054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a:spLocks noGrp="1"/>
          </p:cNvSpPr>
          <p:nvPr>
            <p:ph type="title"/>
          </p:nvPr>
        </p:nvSpPr>
        <p:spPr>
          <a:xfrm>
            <a:off x="457200" y="404664"/>
            <a:ext cx="8229600" cy="576064"/>
          </a:xfrm>
        </p:spPr>
        <p:txBody>
          <a:bodyPr>
            <a:normAutofit fontScale="90000"/>
          </a:bodyPr>
          <a:lstStyle/>
          <a:p>
            <a:r>
              <a:rPr lang="pt-BR" dirty="0" smtClean="0"/>
              <a:t>Treinamento Dependentes </a:t>
            </a:r>
            <a:r>
              <a:rPr lang="pt-BR" dirty="0"/>
              <a:t>- SIGRH</a:t>
            </a:r>
          </a:p>
        </p:txBody>
      </p:sp>
      <p:sp>
        <p:nvSpPr>
          <p:cNvPr id="3" name="CaixaDeTexto 2"/>
          <p:cNvSpPr txBox="1"/>
          <p:nvPr/>
        </p:nvSpPr>
        <p:spPr>
          <a:xfrm>
            <a:off x="0" y="1108532"/>
            <a:ext cx="6301170" cy="369332"/>
          </a:xfrm>
          <a:prstGeom prst="rect">
            <a:avLst/>
          </a:prstGeom>
          <a:noFill/>
        </p:spPr>
        <p:txBody>
          <a:bodyPr wrap="square" rtlCol="0">
            <a:spAutoFit/>
          </a:bodyPr>
          <a:lstStyle/>
          <a:p>
            <a:r>
              <a:rPr lang="pt-BR" dirty="0" smtClean="0"/>
              <a:t>Relatórios</a:t>
            </a:r>
            <a:endParaRPr lang="pt-BR" dirty="0"/>
          </a:p>
        </p:txBody>
      </p:sp>
      <p:pic>
        <p:nvPicPr>
          <p:cNvPr id="7" name="Espaço Reservado para Imagem 4" descr="SIGRH - Sistema Integrado de Gestão de Recursos Humano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457200" y="1477864"/>
            <a:ext cx="7888697" cy="4452177"/>
          </a:xfrm>
          <a:prstGeom prst="rect">
            <a:avLst/>
          </a:prstGeom>
        </p:spPr>
      </p:pic>
      <p:sp>
        <p:nvSpPr>
          <p:cNvPr id="2" name="Retângulo 1"/>
          <p:cNvSpPr/>
          <p:nvPr/>
        </p:nvSpPr>
        <p:spPr>
          <a:xfrm>
            <a:off x="3995936" y="2708920"/>
            <a:ext cx="2232248" cy="1008112"/>
          </a:xfrm>
          <a:prstGeom prst="rect">
            <a:avLst/>
          </a:prstGeom>
          <a:solidFill>
            <a:schemeClr val="bg1">
              <a:alpha val="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343299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6856" y="1844824"/>
            <a:ext cx="8229600" cy="1143000"/>
          </a:xfrm>
        </p:spPr>
        <p:txBody>
          <a:bodyPr>
            <a:normAutofit fontScale="90000"/>
          </a:bodyPr>
          <a:lstStyle/>
          <a:p>
            <a:r>
              <a:rPr lang="pt-BR" dirty="0" smtClean="0"/>
              <a:t>Acesso ao SIGRH – </a:t>
            </a:r>
            <a:br>
              <a:rPr lang="pt-BR" dirty="0" smtClean="0"/>
            </a:br>
            <a:r>
              <a:rPr lang="pt-BR" dirty="0" smtClean="0"/>
              <a:t>Via Portal do Servidor</a:t>
            </a:r>
            <a:endParaRPr lang="pt-BR" dirty="0"/>
          </a:p>
        </p:txBody>
      </p:sp>
    </p:spTree>
    <p:extLst>
      <p:ext uri="{BB962C8B-B14F-4D97-AF65-F5344CB8AC3E}">
        <p14:creationId xmlns:p14="http://schemas.microsoft.com/office/powerpoint/2010/main" val="16430937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800" b="1" dirty="0" smtClean="0"/>
              <a:t>SIGRH &gt; Portal do Servidor &gt; Serviços &gt; Dependentes</a:t>
            </a:r>
            <a:endParaRPr lang="pt-BR" sz="2800" b="1" dirty="0"/>
          </a:p>
        </p:txBody>
      </p:sp>
      <p:pic>
        <p:nvPicPr>
          <p:cNvPr id="4" name="Espaço Reservado para Imagem 4" descr="SIGRH - Sistema Integrado de Gestão de Recursos Humanos"/>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457200" y="1691283"/>
            <a:ext cx="8229600" cy="4343797"/>
          </a:xfrm>
        </p:spPr>
      </p:pic>
    </p:spTree>
    <p:extLst>
      <p:ext uri="{BB962C8B-B14F-4D97-AF65-F5344CB8AC3E}">
        <p14:creationId xmlns:p14="http://schemas.microsoft.com/office/powerpoint/2010/main" val="8780912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Cadastro do Dependente</a:t>
            </a:r>
            <a:endParaRPr lang="pt-BR" dirty="0"/>
          </a:p>
        </p:txBody>
      </p:sp>
      <p:sp>
        <p:nvSpPr>
          <p:cNvPr id="3" name="Espaço Reservado para Conteúdo 2"/>
          <p:cNvSpPr>
            <a:spLocks noGrp="1"/>
          </p:cNvSpPr>
          <p:nvPr>
            <p:ph idx="1"/>
          </p:nvPr>
        </p:nvSpPr>
        <p:spPr/>
        <p:txBody>
          <a:bodyPr/>
          <a:lstStyle/>
          <a:p>
            <a:endParaRPr lang="pt-BR"/>
          </a:p>
        </p:txBody>
      </p:sp>
      <p:pic>
        <p:nvPicPr>
          <p:cNvPr id="4" name="Espaço Reservado para Imagem 4" descr="SIGRH - Sistema Integrado de Gestão de Recursos Humano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817240" y="1268760"/>
            <a:ext cx="7859216" cy="4873625"/>
          </a:xfrm>
          <a:prstGeom prst="rect">
            <a:avLst/>
          </a:prstGeom>
        </p:spPr>
      </p:pic>
      <p:pic>
        <p:nvPicPr>
          <p:cNvPr id="5" name="Espaço Reservado para Imagem 4" descr="SIGRH - Sistema Integrado de Gestão de Recursos Humano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818174" y="6166376"/>
            <a:ext cx="7714266" cy="319925"/>
          </a:xfrm>
          <a:prstGeom prst="rect">
            <a:avLst/>
          </a:prstGeom>
        </p:spPr>
      </p:pic>
    </p:spTree>
    <p:extLst>
      <p:ext uri="{BB962C8B-B14F-4D97-AF65-F5344CB8AC3E}">
        <p14:creationId xmlns:p14="http://schemas.microsoft.com/office/powerpoint/2010/main" val="18625922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Cadastro do Dependente</a:t>
            </a:r>
          </a:p>
        </p:txBody>
      </p:sp>
      <p:sp>
        <p:nvSpPr>
          <p:cNvPr id="3" name="Espaço Reservado para Conteúdo 2"/>
          <p:cNvSpPr>
            <a:spLocks noGrp="1"/>
          </p:cNvSpPr>
          <p:nvPr>
            <p:ph idx="1"/>
          </p:nvPr>
        </p:nvSpPr>
        <p:spPr/>
        <p:txBody>
          <a:bodyPr/>
          <a:lstStyle/>
          <a:p>
            <a:endParaRPr lang="pt-BR" dirty="0"/>
          </a:p>
        </p:txBody>
      </p:sp>
      <p:pic>
        <p:nvPicPr>
          <p:cNvPr id="4" name="Espaço Reservado para Imagem 4" descr="SIGRH - Sistema Integrado de Gestão de Recursos Humano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1331640" y="1615894"/>
            <a:ext cx="6552728" cy="3829330"/>
          </a:xfrm>
          <a:prstGeom prst="rect">
            <a:avLst/>
          </a:prstGeom>
        </p:spPr>
      </p:pic>
    </p:spTree>
    <p:extLst>
      <p:ext uri="{BB962C8B-B14F-4D97-AF65-F5344CB8AC3E}">
        <p14:creationId xmlns:p14="http://schemas.microsoft.com/office/powerpoint/2010/main" val="20943344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Cadastro de Dependentes</a:t>
            </a:r>
            <a:endParaRPr lang="pt-BR" dirty="0"/>
          </a:p>
        </p:txBody>
      </p:sp>
      <p:sp>
        <p:nvSpPr>
          <p:cNvPr id="3" name="Espaço Reservado para Conteúdo 2"/>
          <p:cNvSpPr>
            <a:spLocks noGrp="1"/>
          </p:cNvSpPr>
          <p:nvPr>
            <p:ph idx="1"/>
          </p:nvPr>
        </p:nvSpPr>
        <p:spPr/>
        <p:txBody>
          <a:bodyPr/>
          <a:lstStyle/>
          <a:p>
            <a:endParaRPr lang="pt-BR"/>
          </a:p>
        </p:txBody>
      </p:sp>
      <p:pic>
        <p:nvPicPr>
          <p:cNvPr id="4" name="Espaço Reservado para Imagem 4" descr="SIGRH - Sistema Integrado de Gestão de Recursos Humano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449370" y="1600200"/>
            <a:ext cx="8028384" cy="4061048"/>
          </a:xfrm>
          <a:prstGeom prst="rect">
            <a:avLst/>
          </a:prstGeom>
        </p:spPr>
      </p:pic>
    </p:spTree>
    <p:extLst>
      <p:ext uri="{BB962C8B-B14F-4D97-AF65-F5344CB8AC3E}">
        <p14:creationId xmlns:p14="http://schemas.microsoft.com/office/powerpoint/2010/main" val="31318381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a:spLocks noGrp="1"/>
          </p:cNvSpPr>
          <p:nvPr>
            <p:ph type="title"/>
          </p:nvPr>
        </p:nvSpPr>
        <p:spPr>
          <a:xfrm>
            <a:off x="457200" y="274638"/>
            <a:ext cx="8229600" cy="1143000"/>
          </a:xfrm>
        </p:spPr>
        <p:txBody>
          <a:bodyPr>
            <a:normAutofit/>
          </a:bodyPr>
          <a:lstStyle/>
          <a:p>
            <a:r>
              <a:rPr lang="pt-BR" b="1" i="1" dirty="0"/>
              <a:t>Acessos</a:t>
            </a:r>
          </a:p>
        </p:txBody>
      </p:sp>
      <p:sp>
        <p:nvSpPr>
          <p:cNvPr id="8" name="Espaço Reservado para Conteúdo 2"/>
          <p:cNvSpPr txBox="1">
            <a:spLocks/>
          </p:cNvSpPr>
          <p:nvPr/>
        </p:nvSpPr>
        <p:spPr>
          <a:xfrm>
            <a:off x="0" y="1268760"/>
            <a:ext cx="9396536" cy="468052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pt-BR" dirty="0" smtClean="0"/>
              <a:t>	</a:t>
            </a:r>
          </a:p>
          <a:p>
            <a:pPr marL="0" indent="0">
              <a:buNone/>
            </a:pPr>
            <a:r>
              <a:rPr lang="pt-BR" dirty="0" smtClean="0"/>
              <a:t>HOMOLOGAÇÃO</a:t>
            </a:r>
            <a:r>
              <a:rPr lang="pt-BR" dirty="0"/>
              <a:t>:</a:t>
            </a:r>
            <a:r>
              <a:rPr lang="pt-BR" sz="2800" dirty="0" smtClean="0"/>
              <a:t> </a:t>
            </a:r>
          </a:p>
          <a:p>
            <a:pPr marL="0" indent="0" algn="ctr">
              <a:buNone/>
            </a:pPr>
            <a:r>
              <a:rPr lang="pt-BR" sz="2800" dirty="0"/>
              <a:t>http://</a:t>
            </a:r>
            <a:r>
              <a:rPr lang="pt-BR" sz="2800" dirty="0" smtClean="0"/>
              <a:t>sighmg.ifsudestemg.edu.br:8080/sigrh</a:t>
            </a:r>
            <a:endParaRPr lang="pt-BR" sz="2800" dirty="0"/>
          </a:p>
          <a:p>
            <a:pPr marL="0" indent="0">
              <a:buNone/>
            </a:pPr>
            <a:r>
              <a:rPr lang="pt-BR" dirty="0" smtClean="0"/>
              <a:t>PRODUÇÃO:</a:t>
            </a:r>
          </a:p>
          <a:p>
            <a:pPr marL="0" indent="0">
              <a:buNone/>
            </a:pPr>
            <a:r>
              <a:rPr lang="pt-BR" sz="2800" dirty="0" smtClean="0"/>
              <a:t>       </a:t>
            </a:r>
            <a:r>
              <a:rPr lang="pt-BR" sz="2800" dirty="0"/>
              <a:t>http://</a:t>
            </a:r>
            <a:r>
              <a:rPr lang="pt-BR" sz="2800" dirty="0" smtClean="0"/>
              <a:t>sig.ifsudestemg.edu.br/sigrh</a:t>
            </a:r>
            <a:endParaRPr lang="pt-BR" sz="2800" dirty="0"/>
          </a:p>
          <a:p>
            <a:pPr marL="0" lvl="0" indent="0" algn="just">
              <a:buNone/>
            </a:pPr>
            <a:endParaRPr lang="pt-BR" sz="2400" i="1" dirty="0" smtClean="0"/>
          </a:p>
          <a:p>
            <a:pPr marL="0" lvl="0" indent="0" algn="ctr">
              <a:buNone/>
            </a:pPr>
            <a:r>
              <a:rPr lang="pt-BR" sz="2400" i="1" dirty="0" smtClean="0"/>
              <a:t> </a:t>
            </a:r>
            <a:r>
              <a:rPr lang="pt-BR" sz="2800" i="1" dirty="0" smtClean="0"/>
              <a:t>Acessar com usuário e senha criados.</a:t>
            </a:r>
          </a:p>
          <a:p>
            <a:pPr marL="0" lvl="0" indent="0" algn="just">
              <a:buNone/>
            </a:pPr>
            <a:endParaRPr lang="pt-BR" sz="2800" dirty="0"/>
          </a:p>
        </p:txBody>
      </p:sp>
    </p:spTree>
    <p:extLst>
      <p:ext uri="{BB962C8B-B14F-4D97-AF65-F5344CB8AC3E}">
        <p14:creationId xmlns:p14="http://schemas.microsoft.com/office/powerpoint/2010/main" val="23588320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6856" y="1844824"/>
            <a:ext cx="8229600" cy="1143000"/>
          </a:xfrm>
        </p:spPr>
        <p:txBody>
          <a:bodyPr/>
          <a:lstStyle/>
          <a:p>
            <a:r>
              <a:rPr lang="pt-BR" dirty="0" smtClean="0"/>
              <a:t>Acesso ao SIGRH – Via Gestor</a:t>
            </a:r>
            <a:endParaRPr lang="pt-BR" dirty="0"/>
          </a:p>
        </p:txBody>
      </p:sp>
      <p:sp>
        <p:nvSpPr>
          <p:cNvPr id="4" name="CaixaDeTexto 3"/>
          <p:cNvSpPr txBox="1"/>
          <p:nvPr/>
        </p:nvSpPr>
        <p:spPr>
          <a:xfrm>
            <a:off x="971600" y="3573016"/>
            <a:ext cx="7200800" cy="646331"/>
          </a:xfrm>
          <a:prstGeom prst="rect">
            <a:avLst/>
          </a:prstGeom>
          <a:noFill/>
        </p:spPr>
        <p:txBody>
          <a:bodyPr wrap="square" rtlCol="0">
            <a:spAutoFit/>
          </a:bodyPr>
          <a:lstStyle/>
          <a:p>
            <a:r>
              <a:rPr lang="pt-BR" b="1" dirty="0"/>
              <a:t>Papel</a:t>
            </a:r>
            <a:r>
              <a:rPr lang="pt-BR" dirty="0"/>
              <a:t> : </a:t>
            </a:r>
            <a:r>
              <a:rPr lang="pt-BR" b="1" u="sng" dirty="0"/>
              <a:t>GESTOR CADASTRO</a:t>
            </a:r>
            <a:r>
              <a:rPr lang="pt-BR" dirty="0"/>
              <a:t> - Habilita o usuário a acessar as operações do módulo de cadastro.</a:t>
            </a:r>
          </a:p>
        </p:txBody>
      </p:sp>
    </p:spTree>
    <p:extLst>
      <p:ext uri="{BB962C8B-B14F-4D97-AF65-F5344CB8AC3E}">
        <p14:creationId xmlns:p14="http://schemas.microsoft.com/office/powerpoint/2010/main" val="2636154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a:spLocks noGrp="1"/>
          </p:cNvSpPr>
          <p:nvPr>
            <p:ph type="title"/>
          </p:nvPr>
        </p:nvSpPr>
        <p:spPr>
          <a:xfrm>
            <a:off x="457200" y="404664"/>
            <a:ext cx="8229600" cy="1143000"/>
          </a:xfrm>
        </p:spPr>
        <p:txBody>
          <a:bodyPr>
            <a:normAutofit/>
          </a:bodyPr>
          <a:lstStyle/>
          <a:p>
            <a:r>
              <a:rPr lang="pt-BR" dirty="0" smtClean="0"/>
              <a:t>SIGRH - Treinamento </a:t>
            </a:r>
            <a:r>
              <a:rPr lang="pt-BR" dirty="0"/>
              <a:t>Dependentes</a:t>
            </a:r>
            <a:endParaRPr lang="pt-BR" dirty="0"/>
          </a:p>
        </p:txBody>
      </p:sp>
      <p:sp>
        <p:nvSpPr>
          <p:cNvPr id="3" name="CaixaDeTexto 2"/>
          <p:cNvSpPr txBox="1"/>
          <p:nvPr/>
        </p:nvSpPr>
        <p:spPr>
          <a:xfrm>
            <a:off x="416325" y="1608536"/>
            <a:ext cx="2543004" cy="369332"/>
          </a:xfrm>
          <a:prstGeom prst="rect">
            <a:avLst/>
          </a:prstGeom>
          <a:noFill/>
        </p:spPr>
        <p:txBody>
          <a:bodyPr wrap="none" rtlCol="0">
            <a:spAutoFit/>
          </a:bodyPr>
          <a:lstStyle/>
          <a:p>
            <a:r>
              <a:rPr lang="pt-BR" b="1" u="sng" dirty="0" smtClean="0"/>
              <a:t>Cadastro-&gt;Dependentes</a:t>
            </a:r>
            <a:endParaRPr lang="pt-BR" b="1" u="sng" dirty="0"/>
          </a:p>
        </p:txBody>
      </p:sp>
      <p:pic>
        <p:nvPicPr>
          <p:cNvPr id="7" name="Espaço Reservado para Imagem 4" descr="SIGRH - Sistema Integrado de Gestão de Recursos Humano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457200" y="2038740"/>
            <a:ext cx="7888697" cy="4452177"/>
          </a:xfrm>
          <a:prstGeom prst="rect">
            <a:avLst/>
          </a:prstGeom>
        </p:spPr>
      </p:pic>
    </p:spTree>
    <p:extLst>
      <p:ext uri="{BB962C8B-B14F-4D97-AF65-F5344CB8AC3E}">
        <p14:creationId xmlns:p14="http://schemas.microsoft.com/office/powerpoint/2010/main" val="8212426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a:spLocks noGrp="1"/>
          </p:cNvSpPr>
          <p:nvPr>
            <p:ph type="title"/>
          </p:nvPr>
        </p:nvSpPr>
        <p:spPr>
          <a:xfrm>
            <a:off x="457200" y="404664"/>
            <a:ext cx="8229600" cy="648072"/>
          </a:xfrm>
        </p:spPr>
        <p:txBody>
          <a:bodyPr>
            <a:normAutofit fontScale="90000"/>
          </a:bodyPr>
          <a:lstStyle/>
          <a:p>
            <a:r>
              <a:rPr lang="pt-BR" dirty="0"/>
              <a:t>SIGRH - Treinamento Dependentes</a:t>
            </a:r>
            <a:endParaRPr lang="pt-BR" dirty="0"/>
          </a:p>
        </p:txBody>
      </p:sp>
      <p:sp>
        <p:nvSpPr>
          <p:cNvPr id="3" name="CaixaDeTexto 2"/>
          <p:cNvSpPr txBox="1"/>
          <p:nvPr/>
        </p:nvSpPr>
        <p:spPr>
          <a:xfrm>
            <a:off x="71030" y="1052737"/>
            <a:ext cx="3636873" cy="646331"/>
          </a:xfrm>
          <a:prstGeom prst="rect">
            <a:avLst/>
          </a:prstGeom>
          <a:noFill/>
        </p:spPr>
        <p:txBody>
          <a:bodyPr wrap="square" rtlCol="0">
            <a:spAutoFit/>
          </a:bodyPr>
          <a:lstStyle/>
          <a:p>
            <a:r>
              <a:rPr lang="pt-BR" dirty="0" smtClean="0"/>
              <a:t>Cadastro de Dependentes</a:t>
            </a:r>
            <a:endParaRPr lang="pt-BR" dirty="0"/>
          </a:p>
          <a:p>
            <a:r>
              <a:rPr lang="pt-BR" dirty="0"/>
              <a:t> </a:t>
            </a:r>
          </a:p>
        </p:txBody>
      </p:sp>
      <p:pic>
        <p:nvPicPr>
          <p:cNvPr id="1026" name="Picture 2" descr="screenshot027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484784"/>
            <a:ext cx="7941110" cy="51125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72535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a:spLocks noGrp="1"/>
          </p:cNvSpPr>
          <p:nvPr>
            <p:ph type="title"/>
          </p:nvPr>
        </p:nvSpPr>
        <p:spPr>
          <a:xfrm>
            <a:off x="457200" y="404664"/>
            <a:ext cx="8229600" cy="1143000"/>
          </a:xfrm>
        </p:spPr>
        <p:txBody>
          <a:bodyPr>
            <a:normAutofit/>
          </a:bodyPr>
          <a:lstStyle/>
          <a:p>
            <a:r>
              <a:rPr lang="pt-BR" dirty="0" smtClean="0"/>
              <a:t>Dependentes- </a:t>
            </a:r>
            <a:r>
              <a:rPr lang="pt-BR" dirty="0"/>
              <a:t>SIGRH</a:t>
            </a:r>
          </a:p>
        </p:txBody>
      </p:sp>
      <p:sp>
        <p:nvSpPr>
          <p:cNvPr id="3" name="CaixaDeTexto 2"/>
          <p:cNvSpPr txBox="1"/>
          <p:nvPr/>
        </p:nvSpPr>
        <p:spPr>
          <a:xfrm>
            <a:off x="3953" y="1328013"/>
            <a:ext cx="3794244" cy="369332"/>
          </a:xfrm>
          <a:prstGeom prst="rect">
            <a:avLst/>
          </a:prstGeom>
          <a:noFill/>
        </p:spPr>
        <p:txBody>
          <a:bodyPr wrap="none" rtlCol="0">
            <a:spAutoFit/>
          </a:bodyPr>
          <a:lstStyle/>
          <a:p>
            <a:r>
              <a:rPr lang="pt-BR" dirty="0" smtClean="0"/>
              <a:t>Autorizar Dependentes Já Cadastrados</a:t>
            </a:r>
            <a:endParaRPr lang="pt-BR" dirty="0"/>
          </a:p>
        </p:txBody>
      </p:sp>
      <p:pic>
        <p:nvPicPr>
          <p:cNvPr id="2050" name="Picture 2" descr="figura00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199" y="1697345"/>
            <a:ext cx="7885345" cy="2358098"/>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www.info.ufrn.br/wikisistemas/lib/exe/fetch.php?cache=&amp;media=suporte:manuais:sigprh:administracao_de_pessoal:cadastros:autorizacoes:screenshot053.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4176435"/>
            <a:ext cx="7885345" cy="23193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07024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a:spLocks noGrp="1"/>
          </p:cNvSpPr>
          <p:nvPr>
            <p:ph type="title"/>
          </p:nvPr>
        </p:nvSpPr>
        <p:spPr>
          <a:xfrm>
            <a:off x="457200" y="404664"/>
            <a:ext cx="8229600" cy="648072"/>
          </a:xfrm>
        </p:spPr>
        <p:txBody>
          <a:bodyPr>
            <a:normAutofit fontScale="90000"/>
          </a:bodyPr>
          <a:lstStyle/>
          <a:p>
            <a:r>
              <a:rPr lang="pt-BR" dirty="0" smtClean="0"/>
              <a:t>Dependentes - SIGRH</a:t>
            </a:r>
            <a:endParaRPr lang="pt-BR" dirty="0"/>
          </a:p>
        </p:txBody>
      </p:sp>
      <p:sp>
        <p:nvSpPr>
          <p:cNvPr id="3" name="CaixaDeTexto 2"/>
          <p:cNvSpPr txBox="1"/>
          <p:nvPr/>
        </p:nvSpPr>
        <p:spPr>
          <a:xfrm>
            <a:off x="179512" y="1052736"/>
            <a:ext cx="3816424" cy="369332"/>
          </a:xfrm>
          <a:prstGeom prst="rect">
            <a:avLst/>
          </a:prstGeom>
          <a:noFill/>
        </p:spPr>
        <p:txBody>
          <a:bodyPr wrap="square" rtlCol="0">
            <a:spAutoFit/>
          </a:bodyPr>
          <a:lstStyle/>
          <a:p>
            <a:r>
              <a:rPr lang="pt-BR" dirty="0"/>
              <a:t>Autorizar Dependentes Já Cadastrados</a:t>
            </a:r>
          </a:p>
        </p:txBody>
      </p:sp>
      <p:pic>
        <p:nvPicPr>
          <p:cNvPr id="3076" name="Picture 4" descr="http://www.info.ufrn.br/wikisistemas/lib/exe/fetch.php?cache=&amp;media=suporte:manuais:sigprh:administracao_de_pessoal:cadastros:autorizacoes:screenshot057.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623860"/>
            <a:ext cx="7931224" cy="43831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4786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a:spLocks noGrp="1"/>
          </p:cNvSpPr>
          <p:nvPr>
            <p:ph type="title"/>
          </p:nvPr>
        </p:nvSpPr>
        <p:spPr>
          <a:xfrm>
            <a:off x="457200" y="404664"/>
            <a:ext cx="8229600" cy="648072"/>
          </a:xfrm>
        </p:spPr>
        <p:txBody>
          <a:bodyPr>
            <a:normAutofit fontScale="90000"/>
          </a:bodyPr>
          <a:lstStyle/>
          <a:p>
            <a:r>
              <a:rPr lang="pt-BR" dirty="0" smtClean="0"/>
              <a:t>Dependentes </a:t>
            </a:r>
            <a:r>
              <a:rPr lang="pt-BR" dirty="0"/>
              <a:t>- SIGRH</a:t>
            </a:r>
          </a:p>
        </p:txBody>
      </p:sp>
      <p:sp>
        <p:nvSpPr>
          <p:cNvPr id="3" name="CaixaDeTexto 2"/>
          <p:cNvSpPr txBox="1"/>
          <p:nvPr/>
        </p:nvSpPr>
        <p:spPr>
          <a:xfrm>
            <a:off x="251520" y="1052736"/>
            <a:ext cx="6984776" cy="369332"/>
          </a:xfrm>
          <a:prstGeom prst="rect">
            <a:avLst/>
          </a:prstGeom>
          <a:noFill/>
        </p:spPr>
        <p:txBody>
          <a:bodyPr wrap="square" rtlCol="0">
            <a:spAutoFit/>
          </a:bodyPr>
          <a:lstStyle/>
          <a:p>
            <a:r>
              <a:rPr lang="pt-BR" dirty="0" smtClean="0"/>
              <a:t>Inativar Dependentes com Benefícios Inválidos</a:t>
            </a:r>
            <a:endParaRPr lang="pt-BR" dirty="0"/>
          </a:p>
        </p:txBody>
      </p:sp>
      <p:pic>
        <p:nvPicPr>
          <p:cNvPr id="4100" name="Picture 4" descr="http://www.info.ufrn.br/wikisistemas/lib/exe/fetch.php?cache=&amp;media=suporte:manuais:sigprh:administracao_de_pessoal:cadastros:dependentes:inativar_dependentes_invalidos:tela_b_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39" y="1556792"/>
            <a:ext cx="7740351" cy="44780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88698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a:spLocks noGrp="1"/>
          </p:cNvSpPr>
          <p:nvPr>
            <p:ph type="title"/>
          </p:nvPr>
        </p:nvSpPr>
        <p:spPr>
          <a:xfrm>
            <a:off x="457200" y="404664"/>
            <a:ext cx="8229600" cy="576064"/>
          </a:xfrm>
        </p:spPr>
        <p:txBody>
          <a:bodyPr>
            <a:normAutofit fontScale="90000"/>
          </a:bodyPr>
          <a:lstStyle/>
          <a:p>
            <a:r>
              <a:rPr lang="pt-BR" dirty="0" smtClean="0"/>
              <a:t>Dependentes </a:t>
            </a:r>
            <a:r>
              <a:rPr lang="pt-BR" dirty="0"/>
              <a:t>- SIGRH</a:t>
            </a:r>
          </a:p>
        </p:txBody>
      </p:sp>
      <p:sp>
        <p:nvSpPr>
          <p:cNvPr id="3" name="CaixaDeTexto 2"/>
          <p:cNvSpPr txBox="1"/>
          <p:nvPr/>
        </p:nvSpPr>
        <p:spPr>
          <a:xfrm>
            <a:off x="457200" y="980728"/>
            <a:ext cx="5554960" cy="369332"/>
          </a:xfrm>
          <a:prstGeom prst="rect">
            <a:avLst/>
          </a:prstGeom>
          <a:noFill/>
        </p:spPr>
        <p:txBody>
          <a:bodyPr wrap="square" rtlCol="0">
            <a:spAutoFit/>
          </a:bodyPr>
          <a:lstStyle/>
          <a:p>
            <a:r>
              <a:rPr lang="pt-BR" dirty="0"/>
              <a:t>Inativar Dependentes com Benefícios Inválidos</a:t>
            </a:r>
          </a:p>
        </p:txBody>
      </p:sp>
      <p:pic>
        <p:nvPicPr>
          <p:cNvPr id="5122" name="Picture 2" descr="http://www.info.ufrn.br/wikisistemas/lib/exe/fetch.php?cache=&amp;media=suporte:manuais:sigprh:administracao_de_pessoal:cadastros:dependentes:inativar_dependentes_invalidos:visualizar_b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550" y="1589186"/>
            <a:ext cx="8477250" cy="45272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25914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p:cNvSpPr>
            <a:spLocks noGrp="1"/>
          </p:cNvSpPr>
          <p:nvPr>
            <p:ph type="title"/>
          </p:nvPr>
        </p:nvSpPr>
        <p:spPr>
          <a:xfrm>
            <a:off x="457200" y="404664"/>
            <a:ext cx="8229600" cy="576064"/>
          </a:xfrm>
        </p:spPr>
        <p:txBody>
          <a:bodyPr>
            <a:normAutofit fontScale="90000"/>
          </a:bodyPr>
          <a:lstStyle/>
          <a:p>
            <a:r>
              <a:rPr lang="pt-BR" dirty="0" smtClean="0"/>
              <a:t>Dependentes </a:t>
            </a:r>
            <a:r>
              <a:rPr lang="pt-BR" dirty="0"/>
              <a:t>- SIGRH</a:t>
            </a:r>
          </a:p>
        </p:txBody>
      </p:sp>
      <p:sp>
        <p:nvSpPr>
          <p:cNvPr id="3" name="CaixaDeTexto 2"/>
          <p:cNvSpPr txBox="1"/>
          <p:nvPr/>
        </p:nvSpPr>
        <p:spPr>
          <a:xfrm>
            <a:off x="107504" y="980728"/>
            <a:ext cx="6301170" cy="369332"/>
          </a:xfrm>
          <a:prstGeom prst="rect">
            <a:avLst/>
          </a:prstGeom>
          <a:noFill/>
        </p:spPr>
        <p:txBody>
          <a:bodyPr wrap="square" rtlCol="0">
            <a:spAutoFit/>
          </a:bodyPr>
          <a:lstStyle/>
          <a:p>
            <a:r>
              <a:rPr lang="pt-BR" dirty="0"/>
              <a:t>Inativar Dependentes com Pendência de Comprovação</a:t>
            </a:r>
          </a:p>
        </p:txBody>
      </p:sp>
      <p:pic>
        <p:nvPicPr>
          <p:cNvPr id="6146" name="Picture 2" descr="http://www.info.ufrn.br/wikisistemas/lib/exe/fetch.php?cache=&amp;media=suporte:manuais:sigprh:administracao_de_pessoal:cadastros:dependentes:autorizacoes:inativar_dependentes_invalidos:esti_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328103"/>
            <a:ext cx="8363272"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714316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2048</TotalTime>
  <Words>995</Words>
  <Application>Microsoft Office PowerPoint</Application>
  <PresentationFormat>Apresentação na tela (4:3)</PresentationFormat>
  <Paragraphs>78</Paragraphs>
  <Slides>19</Slides>
  <Notes>14</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19</vt:i4>
      </vt:variant>
    </vt:vector>
  </HeadingPairs>
  <TitlesOfParts>
    <vt:vector size="23" baseType="lpstr">
      <vt:lpstr>Arial</vt:lpstr>
      <vt:lpstr>Calibri</vt:lpstr>
      <vt:lpstr>Lucida Sans Unicode</vt:lpstr>
      <vt:lpstr>Tema do Office</vt:lpstr>
      <vt:lpstr>Apresentação do PowerPoint</vt:lpstr>
      <vt:lpstr>Acesso ao SIGRH – Via Gestor</vt:lpstr>
      <vt:lpstr>SIGRH - Treinamento Dependentes</vt:lpstr>
      <vt:lpstr>SIGRH - Treinamento Dependentes</vt:lpstr>
      <vt:lpstr>Dependentes- SIGRH</vt:lpstr>
      <vt:lpstr>Dependentes - SIGRH</vt:lpstr>
      <vt:lpstr>Dependentes - SIGRH</vt:lpstr>
      <vt:lpstr>Dependentes - SIGRH</vt:lpstr>
      <vt:lpstr>Dependentes - SIGRH</vt:lpstr>
      <vt:lpstr>Dependentes - SIGRH</vt:lpstr>
      <vt:lpstr>Dependentes - SIGRH</vt:lpstr>
      <vt:lpstr>Dependentes - SIGRH</vt:lpstr>
      <vt:lpstr>Treinamento Dependentes - SIGRH</vt:lpstr>
      <vt:lpstr>Acesso ao SIGRH –  Via Portal do Servidor</vt:lpstr>
      <vt:lpstr>SIGRH &gt; Portal do Servidor &gt; Serviços &gt; Dependentes</vt:lpstr>
      <vt:lpstr>Cadastro do Dependente</vt:lpstr>
      <vt:lpstr>Cadastro do Dependente</vt:lpstr>
      <vt:lpstr>Cadastro de Dependentes</vt:lpstr>
      <vt:lpstr>Acessos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Deivid Fiorin</dc:creator>
  <cp:lastModifiedBy>Deivid Fiorin</cp:lastModifiedBy>
  <cp:revision>91</cp:revision>
  <dcterms:created xsi:type="dcterms:W3CDTF">2014-04-28T11:55:01Z</dcterms:created>
  <dcterms:modified xsi:type="dcterms:W3CDTF">2015-04-24T14:27:17Z</dcterms:modified>
</cp:coreProperties>
</file>