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15"/>
  </p:notesMasterIdLst>
  <p:sldIdLst>
    <p:sldId id="256" r:id="rId2"/>
    <p:sldId id="259" r:id="rId3"/>
    <p:sldId id="304" r:id="rId4"/>
    <p:sldId id="284" r:id="rId5"/>
    <p:sldId id="301" r:id="rId6"/>
    <p:sldId id="302" r:id="rId7"/>
    <p:sldId id="303" r:id="rId8"/>
    <p:sldId id="305" r:id="rId9"/>
    <p:sldId id="306" r:id="rId10"/>
    <p:sldId id="307" r:id="rId11"/>
    <p:sldId id="288" r:id="rId12"/>
    <p:sldId id="308" r:id="rId13"/>
    <p:sldId id="280" r:id="rId14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38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4352199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/>
            <a:headEnd type="none" w="sm" len="sm"/>
            <a:tailEnd type="none" w="sm" len="sm"/>
          </a:ln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4" name="Shape 34"/>
          <p:cNvSpPr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Arial"/>
              <a:buNone/>
            </a:pPr>
            <a:r>
              <a:rPr lang="pt-BR" sz="1200" b="0" i="0" u="none" strike="noStrike" cap="none" baseline="0"/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40914311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/>
            <a:headEnd type="none" w="sm" len="sm"/>
            <a:tailEnd type="none" w="sm" len="sm"/>
          </a:ln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4" name="Shape 34"/>
          <p:cNvSpPr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Arial"/>
              <a:buNone/>
            </a:pPr>
            <a:r>
              <a:rPr lang="pt-BR" sz="1200" b="0" i="0" u="none" strike="noStrike" cap="none" baseline="0"/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10010784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/>
            <a:headEnd type="none" w="sm" len="sm"/>
            <a:tailEnd type="none" w="sm" len="sm"/>
          </a:ln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4" name="Shape 34"/>
          <p:cNvSpPr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Arial"/>
              <a:buNone/>
            </a:pPr>
            <a:r>
              <a:rPr lang="pt-BR" sz="1200" b="0" i="0" u="none" strike="noStrike" cap="none" baseline="0"/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168027903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/>
            <a:headEnd type="none" w="sm" len="sm"/>
            <a:tailEnd type="none" w="sm" len="sm"/>
          </a:ln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4" name="Shape 34"/>
          <p:cNvSpPr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Arial"/>
              <a:buNone/>
            </a:pPr>
            <a:r>
              <a:rPr lang="pt-BR" sz="1200" b="0" i="0" u="none" strike="noStrike" cap="none" baseline="0"/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25590727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Shape 26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/>
            <a:headEnd type="none" w="sm" len="sm"/>
            <a:tailEnd type="none" w="sm" len="sm"/>
          </a:ln>
        </p:spPr>
      </p:sp>
      <p:sp>
        <p:nvSpPr>
          <p:cNvPr id="263" name="Shape 26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</p:txBody>
      </p:sp>
      <p:sp>
        <p:nvSpPr>
          <p:cNvPr id="264" name="Shape 264"/>
          <p:cNvSpPr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 algn="r" rt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r>
              <a:rPr lang="pt-BR" sz="1200"/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11028636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/>
            <a:headEnd type="none" w="sm" len="sm"/>
            <a:tailEnd type="none" w="sm" len="sm"/>
          </a:ln>
        </p:spPr>
      </p:sp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63" name="Shape 63"/>
          <p:cNvSpPr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Arial"/>
              <a:buNone/>
            </a:pPr>
            <a:r>
              <a:rPr lang="pt-BR" sz="1200" b="0" i="0" u="none" strike="noStrike" cap="none" baseline="0"/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11775464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/>
            <a:headEnd type="none" w="sm" len="sm"/>
            <a:tailEnd type="none" w="sm" len="sm"/>
          </a:ln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4" name="Shape 34"/>
          <p:cNvSpPr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Arial"/>
              <a:buNone/>
            </a:pPr>
            <a:r>
              <a:rPr lang="pt-BR" sz="1200" b="0" i="0" u="none" strike="noStrike" cap="none" baseline="0"/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7024898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/>
            <a:headEnd type="none" w="sm" len="sm"/>
            <a:tailEnd type="none" w="sm" len="sm"/>
          </a:ln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4" name="Shape 34"/>
          <p:cNvSpPr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Arial"/>
              <a:buNone/>
            </a:pPr>
            <a:r>
              <a:rPr lang="pt-BR" sz="1200" b="0" i="0" u="none" strike="noStrike" cap="none" baseline="0"/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10323242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/>
            <a:headEnd type="none" w="sm" len="sm"/>
            <a:tailEnd type="none" w="sm" len="sm"/>
          </a:ln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4" name="Shape 34"/>
          <p:cNvSpPr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Arial"/>
              <a:buNone/>
            </a:pPr>
            <a:r>
              <a:rPr lang="pt-BR" sz="1200" b="0" i="0" u="none" strike="noStrike" cap="none" baseline="0"/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16633440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/>
            <a:headEnd type="none" w="sm" len="sm"/>
            <a:tailEnd type="none" w="sm" len="sm"/>
          </a:ln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4" name="Shape 34"/>
          <p:cNvSpPr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Arial"/>
              <a:buNone/>
            </a:pPr>
            <a:r>
              <a:rPr lang="pt-BR" sz="1200" b="0" i="0" u="none" strike="noStrike" cap="none" baseline="0"/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23656957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/>
            <a:headEnd type="none" w="sm" len="sm"/>
            <a:tailEnd type="none" w="sm" len="sm"/>
          </a:ln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4" name="Shape 34"/>
          <p:cNvSpPr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Arial"/>
              <a:buNone/>
            </a:pPr>
            <a:r>
              <a:rPr lang="pt-BR" sz="1200" b="0" i="0" u="none" strike="noStrike" cap="none" baseline="0"/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26285900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/>
            <a:headEnd type="none" w="sm" len="sm"/>
            <a:tailEnd type="none" w="sm" len="sm"/>
          </a:ln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4" name="Shape 34"/>
          <p:cNvSpPr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Arial"/>
              <a:buNone/>
            </a:pPr>
            <a:r>
              <a:rPr lang="pt-BR" sz="1200" b="0" i="0" u="none" strike="noStrike" cap="none" baseline="0"/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6553586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/>
            <a:headEnd type="none" w="sm" len="sm"/>
            <a:tailEnd type="none" w="sm" len="sm"/>
          </a:ln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4" name="Shape 34"/>
          <p:cNvSpPr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Arial"/>
              <a:buNone/>
            </a:pPr>
            <a:r>
              <a:rPr lang="pt-BR" sz="1200" b="0" i="0" u="none" strike="noStrike" cap="none" baseline="0"/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26812205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4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subTitle" idx="1"/>
          </p:nvPr>
        </p:nvSpPr>
        <p:spPr>
          <a:xfrm>
            <a:off x="685800" y="3786737"/>
            <a:ext cx="7772400" cy="104631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 sz="1800"/>
            </a:lvl5pPr>
            <a:lvl6pPr rtl="0">
              <a:spcBef>
                <a:spcPts val="0"/>
              </a:spcBef>
              <a:defRPr sz="1800"/>
            </a:lvl6pPr>
            <a:lvl7pPr rtl="0">
              <a:spcBef>
                <a:spcPts val="0"/>
              </a:spcBef>
              <a:defRPr sz="1800"/>
            </a:lvl7pPr>
            <a:lvl8pPr rtl="0">
              <a:spcBef>
                <a:spcPts val="0"/>
              </a:spcBef>
              <a:defRPr sz="1800"/>
            </a:lvl8pPr>
            <a:lvl9pPr rtl="0">
              <a:spcBef>
                <a:spcPts val="0"/>
              </a:spcBef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994525" cy="496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 sz="1800"/>
            </a:lvl5pPr>
            <a:lvl6pPr rtl="0">
              <a:spcBef>
                <a:spcPts val="0"/>
              </a:spcBef>
              <a:defRPr sz="1800"/>
            </a:lvl6pPr>
            <a:lvl7pPr rtl="0">
              <a:spcBef>
                <a:spcPts val="0"/>
              </a:spcBef>
              <a:defRPr sz="1800"/>
            </a:lvl7pPr>
            <a:lvl8pPr rtl="0">
              <a:spcBef>
                <a:spcPts val="0"/>
              </a:spcBef>
              <a:defRPr sz="1800"/>
            </a:lvl8pPr>
            <a:lvl9pPr rtl="0">
              <a:spcBef>
                <a:spcPts val="0"/>
              </a:spcBef>
              <a:defRPr sz="1800"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body" idx="2"/>
          </p:nvPr>
        </p:nvSpPr>
        <p:spPr>
          <a:xfrm>
            <a:off x="4692273" y="1600200"/>
            <a:ext cx="3994525" cy="496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 sz="1800"/>
            </a:lvl5pPr>
            <a:lvl6pPr rtl="0">
              <a:spcBef>
                <a:spcPts val="0"/>
              </a:spcBef>
              <a:defRPr sz="1800"/>
            </a:lvl6pPr>
            <a:lvl7pPr rtl="0">
              <a:spcBef>
                <a:spcPts val="0"/>
              </a:spcBef>
              <a:defRPr sz="1800"/>
            </a:lvl7pPr>
            <a:lvl8pPr rtl="0">
              <a:spcBef>
                <a:spcPts val="0"/>
              </a:spcBef>
              <a:defRPr sz="1800"/>
            </a:lvl8pPr>
            <a:lvl9pPr rtl="0">
              <a:spcBef>
                <a:spcPts val="0"/>
              </a:spcBef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457200" y="5875078"/>
            <a:ext cx="8229600" cy="69269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  <a:defRPr sz="1800">
                <a:solidFill>
                  <a:schemeClr val="dk1"/>
                </a:solidFill>
              </a:defRPr>
            </a:lvl1pPr>
            <a:lvl2pPr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2pPr>
            <a:lvl3pPr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3pPr>
            <a:lvl4pPr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  <a:defRPr sz="1800">
                <a:solidFill>
                  <a:schemeClr val="dk1"/>
                </a:solidFill>
              </a:defRPr>
            </a:lvl4pPr>
            <a:lvl5pPr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5pPr>
            <a:lvl6pPr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6pPr>
            <a:lvl7pPr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  <a:defRPr sz="1800">
                <a:solidFill>
                  <a:schemeClr val="dk1"/>
                </a:solidFill>
              </a:defRPr>
            </a:lvl7pPr>
            <a:lvl8pPr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8pPr>
            <a:lvl9pPr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spcBef>
                <a:spcPts val="600"/>
              </a:spcBef>
              <a:buClr>
                <a:schemeClr val="dk1"/>
              </a:buClr>
              <a:buSzPct val="100000"/>
              <a:buFont typeface="Arial"/>
              <a:buChar char="●"/>
              <a:defRPr sz="3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480"/>
              </a:spcBef>
              <a:buClr>
                <a:schemeClr val="dk1"/>
              </a:buClr>
              <a:buSzPct val="100000"/>
              <a:buFont typeface="Courier New"/>
              <a:buChar char="o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480"/>
              </a:spcBef>
              <a:buClr>
                <a:schemeClr val="dk1"/>
              </a:buClr>
              <a:buSzPct val="100000"/>
              <a:buFont typeface="Wingdings"/>
              <a:buChar char="§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●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●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711721" y="1484784"/>
            <a:ext cx="7845425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0000"/>
              </a:lnSpc>
              <a:buNone/>
            </a:pPr>
            <a:r>
              <a:rPr lang="pt-BR" altLang="pt-BR" sz="4800" dirty="0" smtClean="0"/>
              <a:t>SIGRH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pt-BR" altLang="pt-BR" sz="4800" dirty="0" smtClean="0"/>
              <a:t>Aposentadoria</a:t>
            </a:r>
          </a:p>
          <a:p>
            <a:pPr algn="ctr">
              <a:lnSpc>
                <a:spcPct val="80000"/>
              </a:lnSpc>
            </a:pPr>
            <a:endParaRPr lang="pt-BR" altLang="pt-BR" sz="2500" dirty="0"/>
          </a:p>
        </p:txBody>
      </p:sp>
      <p:sp>
        <p:nvSpPr>
          <p:cNvPr id="5" name="CaixaDeTexto 1"/>
          <p:cNvSpPr txBox="1">
            <a:spLocks noChangeArrowheads="1"/>
          </p:cNvSpPr>
          <p:nvPr/>
        </p:nvSpPr>
        <p:spPr bwMode="auto">
          <a:xfrm>
            <a:off x="450375" y="4615775"/>
            <a:ext cx="7970293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pt-BR" altLang="pt-BR" sz="2200" dirty="0" smtClean="0"/>
              <a:t>Luiz Vieira</a:t>
            </a:r>
          </a:p>
          <a:p>
            <a:pPr eaLnBrk="1" hangingPunct="1"/>
            <a:endParaRPr lang="pt-BR" altLang="pt-BR" sz="2200" dirty="0"/>
          </a:p>
        </p:txBody>
      </p:sp>
      <p:sp>
        <p:nvSpPr>
          <p:cNvPr id="6" name="CaixaDeTexto 1"/>
          <p:cNvSpPr txBox="1">
            <a:spLocks noChangeArrowheads="1"/>
          </p:cNvSpPr>
          <p:nvPr/>
        </p:nvSpPr>
        <p:spPr bwMode="auto">
          <a:xfrm>
            <a:off x="586853" y="3234824"/>
            <a:ext cx="7970293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pt-BR" altLang="pt-B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Visão Geral</a:t>
            </a:r>
            <a:endParaRPr lang="pt-BR" altLang="pt-BR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575241" y="557418"/>
            <a:ext cx="7845425" cy="71182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0000"/>
              </a:lnSpc>
              <a:buNone/>
            </a:pPr>
            <a:r>
              <a:rPr lang="pt-BR" altLang="pt-BR" dirty="0" smtClean="0"/>
              <a:t>SIGRH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pt-BR" altLang="pt-BR" dirty="0" smtClean="0"/>
              <a:t>Aposentadoria</a:t>
            </a:r>
          </a:p>
          <a:p>
            <a:pPr algn="ctr">
              <a:lnSpc>
                <a:spcPct val="80000"/>
              </a:lnSpc>
            </a:pPr>
            <a:endParaRPr lang="pt-BR" altLang="pt-BR" sz="2500" dirty="0"/>
          </a:p>
        </p:txBody>
      </p:sp>
      <p:sp>
        <p:nvSpPr>
          <p:cNvPr id="5" name="CaixaDeTexto 1"/>
          <p:cNvSpPr txBox="1">
            <a:spLocks noChangeArrowheads="1"/>
          </p:cNvSpPr>
          <p:nvPr/>
        </p:nvSpPr>
        <p:spPr bwMode="auto">
          <a:xfrm>
            <a:off x="662928" y="2041875"/>
            <a:ext cx="8481072" cy="3321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2000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9pPr>
          </a:lstStyle>
          <a:p>
            <a:pPr lvl="0"/>
            <a:r>
              <a:rPr lang="pt-BR" sz="1800" b="1" dirty="0"/>
              <a:t>Para fazer simulações da Aposentadoria</a:t>
            </a:r>
            <a:r>
              <a:rPr lang="pt-BR" sz="1800" b="1" dirty="0" smtClean="0"/>
              <a:t>:</a:t>
            </a:r>
          </a:p>
          <a:p>
            <a:pPr lvl="0"/>
            <a:endParaRPr lang="pt-BR" sz="18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pt-BR" sz="1800" dirty="0"/>
              <a:t>Cadastrar um Vínculo para o servidor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pt-BR" sz="1600" b="1" dirty="0"/>
              <a:t>Acesso: Cadastro-&gt;Funcional-&gt;Vínculos do Servidor-&gt;Vínculo</a:t>
            </a:r>
            <a:endParaRPr lang="pt-BR" sz="1600" dirty="0"/>
          </a:p>
          <a:p>
            <a:pPr marL="1371600" lvl="3" indent="0"/>
            <a:r>
              <a:rPr lang="pt-BR" sz="1600" b="1" dirty="0" err="1"/>
              <a:t>Siape</a:t>
            </a:r>
            <a:r>
              <a:rPr lang="pt-BR" sz="1600" b="1" dirty="0"/>
              <a:t>, Não </a:t>
            </a:r>
            <a:r>
              <a:rPr lang="pt-BR" sz="1600" b="1" dirty="0" err="1"/>
              <a:t>siape</a:t>
            </a:r>
            <a:r>
              <a:rPr lang="pt-BR" sz="1600" b="1" dirty="0"/>
              <a:t>, Privado, Municipal e </a:t>
            </a:r>
            <a:r>
              <a:rPr lang="pt-BR" sz="1600" b="1" dirty="0" smtClean="0"/>
              <a:t>Estadual</a:t>
            </a:r>
          </a:p>
          <a:p>
            <a:pPr lvl="1"/>
            <a:endParaRPr lang="pt-BR" sz="18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pt-BR" sz="1800" dirty="0"/>
              <a:t>Realizar as Averbações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pt-BR" sz="1600" b="1" dirty="0"/>
              <a:t>Acesso: Cadastro-&gt;Funcional-&gt;Vínculos do Servidor-&gt;</a:t>
            </a:r>
            <a:r>
              <a:rPr lang="pt-BR" sz="1600" b="1" dirty="0" smtClean="0"/>
              <a:t>Averbações</a:t>
            </a:r>
          </a:p>
          <a:p>
            <a:pPr lvl="1"/>
            <a:endParaRPr lang="pt-BR" sz="18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pt-BR" sz="1800" dirty="0"/>
              <a:t>Previsão Aposentadoria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pt-BR" sz="1600" b="1" dirty="0"/>
              <a:t>Acesso: Aposentadoria-&gt;Previsão de Aposentadoria-&gt;Calcular</a:t>
            </a:r>
            <a:endParaRPr lang="pt-BR" sz="1600" dirty="0"/>
          </a:p>
          <a:p>
            <a:pPr lvl="1"/>
            <a:r>
              <a:rPr lang="pt-BR" sz="1800" b="1" dirty="0"/>
              <a:t> </a:t>
            </a:r>
            <a:endParaRPr lang="pt-BR" sz="1800" dirty="0"/>
          </a:p>
          <a:p>
            <a:pPr lvl="0"/>
            <a:endParaRPr lang="pt-BR" sz="1800" dirty="0"/>
          </a:p>
        </p:txBody>
      </p:sp>
      <p:sp>
        <p:nvSpPr>
          <p:cNvPr id="7" name="CaixaDeTexto 1"/>
          <p:cNvSpPr txBox="1">
            <a:spLocks noChangeArrowheads="1"/>
          </p:cNvSpPr>
          <p:nvPr/>
        </p:nvSpPr>
        <p:spPr bwMode="auto">
          <a:xfrm>
            <a:off x="575241" y="1269242"/>
            <a:ext cx="797029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pt-BR" altLang="pt-B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Roteiro treinamento</a:t>
            </a:r>
            <a:endParaRPr lang="pt-BR" altLang="pt-B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9048223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512808" y="191070"/>
            <a:ext cx="7845425" cy="66874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0000"/>
              </a:lnSpc>
              <a:buNone/>
            </a:pPr>
            <a:r>
              <a:rPr lang="pt-BR" altLang="pt-BR" dirty="0" smtClean="0"/>
              <a:t>SIGRH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pt-BR" altLang="pt-BR" dirty="0" smtClean="0"/>
              <a:t>Aposentadoria</a:t>
            </a:r>
          </a:p>
          <a:p>
            <a:pPr algn="ctr">
              <a:lnSpc>
                <a:spcPct val="80000"/>
              </a:lnSpc>
            </a:pPr>
            <a:endParaRPr lang="pt-BR" altLang="pt-BR" sz="2500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7104" y="1173708"/>
            <a:ext cx="7615451" cy="4749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576174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512808" y="191070"/>
            <a:ext cx="7845425" cy="66874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0000"/>
              </a:lnSpc>
              <a:buNone/>
            </a:pPr>
            <a:r>
              <a:rPr lang="pt-BR" altLang="pt-BR" dirty="0" smtClean="0"/>
              <a:t>SIGRH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pt-BR" altLang="pt-BR" dirty="0" smtClean="0"/>
              <a:t>Aposentadoria</a:t>
            </a:r>
          </a:p>
          <a:p>
            <a:pPr algn="ctr">
              <a:lnSpc>
                <a:spcPct val="80000"/>
              </a:lnSpc>
            </a:pPr>
            <a:endParaRPr lang="pt-BR" altLang="pt-BR" sz="2500" dirty="0"/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2388" y="1201002"/>
            <a:ext cx="7874758" cy="4763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9217311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 txBox="1"/>
          <p:nvPr/>
        </p:nvSpPr>
        <p:spPr>
          <a:xfrm>
            <a:off x="179511" y="504381"/>
            <a:ext cx="4080000" cy="4923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pt-BR" sz="2600" b="1" i="0" u="none" strike="noStrike" cap="none" baseline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Fluxo Sugerido - Passos</a:t>
            </a:r>
          </a:p>
        </p:txBody>
      </p:sp>
      <p:pic>
        <p:nvPicPr>
          <p:cNvPr id="5" name="Shape 549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2319838" y="996675"/>
            <a:ext cx="4790646" cy="466503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/>
          <p:nvPr/>
        </p:nvSpPr>
        <p:spPr>
          <a:xfrm>
            <a:off x="179494" y="504375"/>
            <a:ext cx="5945099" cy="4923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pt-BR" sz="2600" b="1" dirty="0">
                <a:solidFill>
                  <a:schemeClr val="tx1"/>
                </a:solidFill>
              </a:rPr>
              <a:t>Módulos do SIGRH</a:t>
            </a: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697" y="1476400"/>
            <a:ext cx="7055892" cy="3627863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3899" y="477671"/>
            <a:ext cx="8557146" cy="5854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9763061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512808" y="707544"/>
            <a:ext cx="7845425" cy="96123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0000"/>
              </a:lnSpc>
              <a:buNone/>
            </a:pPr>
            <a:r>
              <a:rPr lang="pt-BR" altLang="pt-BR" dirty="0" smtClean="0"/>
              <a:t>SIGRH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pt-BR" altLang="pt-BR" dirty="0" smtClean="0"/>
              <a:t>Aposentadoria</a:t>
            </a:r>
          </a:p>
          <a:p>
            <a:pPr algn="ctr">
              <a:lnSpc>
                <a:spcPct val="80000"/>
              </a:lnSpc>
            </a:pPr>
            <a:endParaRPr lang="pt-BR" altLang="pt-BR" sz="2500" dirty="0"/>
          </a:p>
        </p:txBody>
      </p:sp>
      <p:sp>
        <p:nvSpPr>
          <p:cNvPr id="5" name="CaixaDeTexto 1"/>
          <p:cNvSpPr txBox="1">
            <a:spLocks noChangeArrowheads="1"/>
          </p:cNvSpPr>
          <p:nvPr/>
        </p:nvSpPr>
        <p:spPr bwMode="auto">
          <a:xfrm>
            <a:off x="512808" y="2496277"/>
            <a:ext cx="8128272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9pPr>
          </a:lstStyle>
          <a:p>
            <a:pPr algn="just"/>
            <a:r>
              <a:rPr lang="pt-BR" sz="2400" dirty="0"/>
              <a:t>O módulo de aposentadoria relaciona-se com vários módulos, em especial o de Administração de Pessoal. O modulo Aposentadoria precisa de todo o histórico funcional do servidor para que possa calcular corretamente a previsão de aposentadoria, logo ele irá realizar o levantamento através </a:t>
            </a:r>
            <a:r>
              <a:rPr lang="pt-BR" sz="2400" dirty="0" smtClean="0"/>
              <a:t>dos </a:t>
            </a:r>
            <a:r>
              <a:rPr lang="pt-BR" sz="2400" dirty="0"/>
              <a:t>registros informados no módulo cadastro</a:t>
            </a:r>
            <a:r>
              <a:rPr lang="pt-BR" sz="2400" dirty="0" smtClean="0"/>
              <a:t>.</a:t>
            </a:r>
            <a:endParaRPr lang="pt-BR" altLang="pt-BR" sz="2200" dirty="0"/>
          </a:p>
        </p:txBody>
      </p:sp>
      <p:sp>
        <p:nvSpPr>
          <p:cNvPr id="6" name="CaixaDeTexto 1"/>
          <p:cNvSpPr txBox="1">
            <a:spLocks noChangeArrowheads="1"/>
          </p:cNvSpPr>
          <p:nvPr/>
        </p:nvSpPr>
        <p:spPr bwMode="auto">
          <a:xfrm>
            <a:off x="529362" y="1668780"/>
            <a:ext cx="797029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pt-BR" altLang="pt-B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Contextualização - Negócio</a:t>
            </a:r>
            <a:endParaRPr lang="pt-BR" altLang="pt-B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9448923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512808" y="707544"/>
            <a:ext cx="7845425" cy="96123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0000"/>
              </a:lnSpc>
              <a:buNone/>
            </a:pPr>
            <a:r>
              <a:rPr lang="pt-BR" altLang="pt-BR" dirty="0" smtClean="0"/>
              <a:t>SIGRH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pt-BR" altLang="pt-BR" dirty="0" smtClean="0"/>
              <a:t>Aposentadoria</a:t>
            </a:r>
          </a:p>
          <a:p>
            <a:pPr algn="ctr">
              <a:lnSpc>
                <a:spcPct val="80000"/>
              </a:lnSpc>
            </a:pPr>
            <a:endParaRPr lang="pt-BR" altLang="pt-BR" sz="2500" dirty="0"/>
          </a:p>
        </p:txBody>
      </p:sp>
      <p:sp>
        <p:nvSpPr>
          <p:cNvPr id="5" name="CaixaDeTexto 1"/>
          <p:cNvSpPr txBox="1">
            <a:spLocks noChangeArrowheads="1"/>
          </p:cNvSpPr>
          <p:nvPr/>
        </p:nvSpPr>
        <p:spPr bwMode="auto">
          <a:xfrm>
            <a:off x="696033" y="2387095"/>
            <a:ext cx="8128272" cy="3139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9pPr>
          </a:lstStyle>
          <a:p>
            <a:pPr lvl="0" algn="just"/>
            <a:r>
              <a:rPr lang="pt-BR" sz="1800" b="1" dirty="0" smtClean="0"/>
              <a:t>Dados </a:t>
            </a:r>
            <a:r>
              <a:rPr lang="pt-BR" sz="1800" b="1" dirty="0"/>
              <a:t>são essenciais para o calculo da </a:t>
            </a:r>
            <a:r>
              <a:rPr lang="pt-BR" sz="1800" b="1" dirty="0" smtClean="0"/>
              <a:t>aposentadoria</a:t>
            </a:r>
            <a:r>
              <a:rPr lang="pt-BR" sz="1800" dirty="0" smtClean="0"/>
              <a:t>:</a:t>
            </a:r>
            <a:endParaRPr lang="pt-BR" sz="1800" dirty="0"/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pt-BR" sz="1800" dirty="0" smtClean="0"/>
              <a:t>Data</a:t>
            </a:r>
          </a:p>
          <a:p>
            <a:pPr marL="1200150" lvl="2" indent="-342900">
              <a:buFont typeface="Wingdings" panose="05000000000000000000" pitchFamily="2" charset="2"/>
              <a:buChar char="ü"/>
            </a:pPr>
            <a:r>
              <a:rPr lang="pt-BR" sz="1800" dirty="0" smtClean="0"/>
              <a:t>Admissão</a:t>
            </a:r>
          </a:p>
          <a:p>
            <a:pPr marL="1200150" lvl="2" indent="-342900">
              <a:buFont typeface="Wingdings" panose="05000000000000000000" pitchFamily="2" charset="2"/>
              <a:buChar char="ü"/>
            </a:pPr>
            <a:r>
              <a:rPr lang="pt-BR" sz="1800" dirty="0" smtClean="0"/>
              <a:t>Ingresso </a:t>
            </a:r>
            <a:r>
              <a:rPr lang="pt-BR" sz="1800" dirty="0"/>
              <a:t>no serviço </a:t>
            </a:r>
            <a:r>
              <a:rPr lang="pt-BR" sz="1800" dirty="0" smtClean="0"/>
              <a:t>público</a:t>
            </a:r>
          </a:p>
          <a:p>
            <a:pPr marL="1200150" lvl="2" indent="-342900">
              <a:buFont typeface="Wingdings" panose="05000000000000000000" pitchFamily="2" charset="2"/>
              <a:buChar char="ü"/>
            </a:pPr>
            <a:r>
              <a:rPr lang="pt-BR" sz="1800" dirty="0" smtClean="0"/>
              <a:t>Nascimento</a:t>
            </a:r>
          </a:p>
          <a:p>
            <a:pPr marL="1200150" lvl="2" indent="-342900">
              <a:buFont typeface="Wingdings" panose="05000000000000000000" pitchFamily="2" charset="2"/>
              <a:buChar char="ü"/>
            </a:pPr>
            <a:r>
              <a:rPr lang="pt-BR" sz="1800" dirty="0" smtClean="0"/>
              <a:t>Desligamento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pt-BR" sz="1800" dirty="0" smtClean="0"/>
              <a:t>Cargo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pt-BR" sz="1800" dirty="0" smtClean="0"/>
              <a:t>Categoria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pt-BR" sz="1800" dirty="0" smtClean="0"/>
              <a:t>Classe funcional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pt-BR" sz="1800" dirty="0" smtClean="0"/>
              <a:t>Situação </a:t>
            </a:r>
            <a:r>
              <a:rPr lang="pt-BR" sz="1800" dirty="0"/>
              <a:t>do servidor (ativo, cedido, aposentado, excluído </a:t>
            </a:r>
            <a:r>
              <a:rPr lang="pt-BR" sz="1800" dirty="0" err="1"/>
              <a:t>etc</a:t>
            </a:r>
            <a:r>
              <a:rPr lang="pt-BR" sz="1800" dirty="0" smtClean="0"/>
              <a:t>)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pt-BR" sz="1800" dirty="0" smtClean="0"/>
              <a:t>Sexo</a:t>
            </a:r>
            <a:endParaRPr lang="pt-BR" altLang="pt-BR" sz="1800" dirty="0"/>
          </a:p>
        </p:txBody>
      </p:sp>
      <p:sp>
        <p:nvSpPr>
          <p:cNvPr id="6" name="CaixaDeTexto 1"/>
          <p:cNvSpPr txBox="1">
            <a:spLocks noChangeArrowheads="1"/>
          </p:cNvSpPr>
          <p:nvPr/>
        </p:nvSpPr>
        <p:spPr bwMode="auto">
          <a:xfrm>
            <a:off x="450373" y="1668780"/>
            <a:ext cx="797029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pt-BR" altLang="pt-B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Contextualização - Negócio</a:t>
            </a:r>
            <a:endParaRPr lang="pt-BR" altLang="pt-B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4292504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512808" y="707544"/>
            <a:ext cx="7845425" cy="96123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0000"/>
              </a:lnSpc>
              <a:buNone/>
            </a:pPr>
            <a:r>
              <a:rPr lang="pt-BR" altLang="pt-BR" dirty="0" smtClean="0"/>
              <a:t>SIGRH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pt-BR" altLang="pt-BR" dirty="0" smtClean="0"/>
              <a:t>Aposentadoria</a:t>
            </a:r>
          </a:p>
          <a:p>
            <a:pPr algn="ctr">
              <a:lnSpc>
                <a:spcPct val="80000"/>
              </a:lnSpc>
            </a:pPr>
            <a:endParaRPr lang="pt-BR" altLang="pt-BR" sz="2500" dirty="0"/>
          </a:p>
        </p:txBody>
      </p:sp>
      <p:sp>
        <p:nvSpPr>
          <p:cNvPr id="5" name="CaixaDeTexto 1"/>
          <p:cNvSpPr txBox="1">
            <a:spLocks noChangeArrowheads="1"/>
          </p:cNvSpPr>
          <p:nvPr/>
        </p:nvSpPr>
        <p:spPr bwMode="auto">
          <a:xfrm>
            <a:off x="696033" y="2387095"/>
            <a:ext cx="8128272" cy="3140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2000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9pPr>
          </a:lstStyle>
          <a:p>
            <a:pPr lvl="0"/>
            <a:r>
              <a:rPr lang="pt-BR" sz="1800" b="1" dirty="0">
                <a:cs typeface="Lucida Sans Unicode" panose="020B0602030504020204" pitchFamily="34" charset="0"/>
              </a:rPr>
              <a:t>Para fazer simulações da Aposentadoria </a:t>
            </a:r>
            <a:r>
              <a:rPr lang="pt-BR" sz="1800" b="1" dirty="0" smtClean="0">
                <a:cs typeface="Lucida Sans Unicode" panose="020B0602030504020204" pitchFamily="34" charset="0"/>
              </a:rPr>
              <a:t>devem </a:t>
            </a:r>
            <a:r>
              <a:rPr lang="pt-BR" sz="1800" b="1" dirty="0">
                <a:cs typeface="Lucida Sans Unicode" panose="020B0602030504020204" pitchFamily="34" charset="0"/>
              </a:rPr>
              <a:t>informar todas as ausências, averbações, adicionais e designações do servidor. </a:t>
            </a:r>
            <a:endParaRPr lang="pt-BR" sz="1800" b="1" dirty="0" smtClean="0">
              <a:cs typeface="Lucida Sans Unicode" panose="020B0602030504020204" pitchFamily="34" charset="0"/>
            </a:endParaRPr>
          </a:p>
          <a:p>
            <a:pPr lvl="0"/>
            <a:r>
              <a:rPr lang="pt-BR" sz="1800" b="1" dirty="0" smtClean="0">
                <a:cs typeface="Lucida Sans Unicode" panose="020B0602030504020204" pitchFamily="34" charset="0"/>
              </a:rPr>
              <a:t>Aposentadoria </a:t>
            </a:r>
            <a:r>
              <a:rPr lang="pt-BR" sz="1800" b="1" dirty="0">
                <a:cs typeface="Lucida Sans Unicode" panose="020B0602030504020204" pitchFamily="34" charset="0"/>
              </a:rPr>
              <a:t>depende muito do histórico informado através do módulo de </a:t>
            </a:r>
            <a:r>
              <a:rPr lang="pt-BR" sz="1800" b="1" dirty="0" smtClean="0">
                <a:cs typeface="Lucida Sans Unicode" panose="020B0602030504020204" pitchFamily="34" charset="0"/>
              </a:rPr>
              <a:t>cadastros</a:t>
            </a:r>
            <a:r>
              <a:rPr lang="pt-BR" sz="1800" b="1" i="1" dirty="0" smtClean="0">
                <a:cs typeface="Lucida Sans Unicode" panose="020B0602030504020204" pitchFamily="34" charset="0"/>
              </a:rPr>
              <a:t>: </a:t>
            </a:r>
          </a:p>
          <a:p>
            <a:pPr marL="1028700" lvl="1">
              <a:buFont typeface="Wingdings" panose="05000000000000000000" pitchFamily="2" charset="2"/>
              <a:buChar char="ü"/>
            </a:pPr>
            <a:r>
              <a:rPr lang="pt-BR" sz="1800" dirty="0" smtClean="0">
                <a:cs typeface="Lucida Sans Unicode" panose="020B0602030504020204" pitchFamily="34" charset="0"/>
              </a:rPr>
              <a:t>Ausências</a:t>
            </a:r>
          </a:p>
          <a:p>
            <a:pPr marL="1028700" lvl="1">
              <a:buFont typeface="Wingdings" panose="05000000000000000000" pitchFamily="2" charset="2"/>
              <a:buChar char="ü"/>
            </a:pPr>
            <a:r>
              <a:rPr lang="pt-BR" sz="1800" dirty="0" smtClean="0">
                <a:cs typeface="Lucida Sans Unicode" panose="020B0602030504020204" pitchFamily="34" charset="0"/>
              </a:rPr>
              <a:t>Vínculos</a:t>
            </a:r>
          </a:p>
          <a:p>
            <a:pPr marL="1028700" lvl="1">
              <a:buFont typeface="Wingdings" panose="05000000000000000000" pitchFamily="2" charset="2"/>
              <a:buChar char="ü"/>
            </a:pPr>
            <a:r>
              <a:rPr lang="pt-BR" sz="1800" dirty="0">
                <a:cs typeface="Lucida Sans Unicode" panose="020B0602030504020204" pitchFamily="34" charset="0"/>
              </a:rPr>
              <a:t>A</a:t>
            </a:r>
            <a:r>
              <a:rPr lang="pt-BR" sz="1800" dirty="0" smtClean="0">
                <a:cs typeface="Lucida Sans Unicode" panose="020B0602030504020204" pitchFamily="34" charset="0"/>
              </a:rPr>
              <a:t>verbações </a:t>
            </a:r>
            <a:r>
              <a:rPr lang="pt-BR" sz="1800" dirty="0">
                <a:cs typeface="Lucida Sans Unicode" panose="020B0602030504020204" pitchFamily="34" charset="0"/>
              </a:rPr>
              <a:t>e </a:t>
            </a:r>
            <a:r>
              <a:rPr lang="pt-BR" sz="1800" dirty="0" smtClean="0">
                <a:cs typeface="Lucida Sans Unicode" panose="020B0602030504020204" pitchFamily="34" charset="0"/>
              </a:rPr>
              <a:t>unificações</a:t>
            </a:r>
          </a:p>
          <a:p>
            <a:pPr marL="1028700" lvl="1">
              <a:buFont typeface="Wingdings" panose="05000000000000000000" pitchFamily="2" charset="2"/>
              <a:buChar char="ü"/>
            </a:pPr>
            <a:r>
              <a:rPr lang="pt-BR" sz="1800" dirty="0" smtClean="0">
                <a:cs typeface="Lucida Sans Unicode" panose="020B0602030504020204" pitchFamily="34" charset="0"/>
              </a:rPr>
              <a:t>Adicionais </a:t>
            </a:r>
            <a:r>
              <a:rPr lang="pt-BR" sz="1800" dirty="0">
                <a:cs typeface="Lucida Sans Unicode" panose="020B0602030504020204" pitchFamily="34" charset="0"/>
              </a:rPr>
              <a:t>(insalubridade, </a:t>
            </a:r>
            <a:r>
              <a:rPr lang="pt-BR" sz="1800" dirty="0" err="1">
                <a:cs typeface="Lucida Sans Unicode" panose="020B0602030504020204" pitchFamily="34" charset="0"/>
              </a:rPr>
              <a:t>raio-x</a:t>
            </a:r>
            <a:r>
              <a:rPr lang="pt-BR" sz="1800" dirty="0">
                <a:cs typeface="Lucida Sans Unicode" panose="020B0602030504020204" pitchFamily="34" charset="0"/>
              </a:rPr>
              <a:t>, periculosidade, atividade penosa</a:t>
            </a:r>
            <a:r>
              <a:rPr lang="pt-BR" sz="1800" dirty="0" smtClean="0">
                <a:cs typeface="Lucida Sans Unicode" panose="020B0602030504020204" pitchFamily="34" charset="0"/>
              </a:rPr>
              <a:t>)</a:t>
            </a:r>
          </a:p>
          <a:p>
            <a:pPr marL="1028700" lvl="1">
              <a:buFont typeface="Wingdings" panose="05000000000000000000" pitchFamily="2" charset="2"/>
              <a:buChar char="ü"/>
            </a:pPr>
            <a:r>
              <a:rPr lang="pt-BR" sz="1800" dirty="0" smtClean="0">
                <a:cs typeface="Lucida Sans Unicode" panose="020B0602030504020204" pitchFamily="34" charset="0"/>
              </a:rPr>
              <a:t>Valores financeiros</a:t>
            </a:r>
          </a:p>
          <a:p>
            <a:pPr marL="1028700" lvl="1">
              <a:buFont typeface="Wingdings" panose="05000000000000000000" pitchFamily="2" charset="2"/>
              <a:buChar char="ü"/>
            </a:pPr>
            <a:r>
              <a:rPr lang="pt-BR" sz="1800" dirty="0">
                <a:cs typeface="Lucida Sans Unicode" panose="020B0602030504020204" pitchFamily="34" charset="0"/>
              </a:rPr>
              <a:t>F</a:t>
            </a:r>
            <a:r>
              <a:rPr lang="pt-BR" sz="1800" dirty="0" smtClean="0">
                <a:cs typeface="Lucida Sans Unicode" panose="020B0602030504020204" pitchFamily="34" charset="0"/>
              </a:rPr>
              <a:t>icha </a:t>
            </a:r>
            <a:r>
              <a:rPr lang="pt-BR" sz="1800" dirty="0">
                <a:cs typeface="Lucida Sans Unicode" panose="020B0602030504020204" pitchFamily="34" charset="0"/>
              </a:rPr>
              <a:t>financeira</a:t>
            </a:r>
            <a:r>
              <a:rPr lang="pt-BR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t-BR" altLang="pt-B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aixaDeTexto 1"/>
          <p:cNvSpPr txBox="1">
            <a:spLocks noChangeArrowheads="1"/>
          </p:cNvSpPr>
          <p:nvPr/>
        </p:nvSpPr>
        <p:spPr bwMode="auto">
          <a:xfrm>
            <a:off x="450373" y="1668780"/>
            <a:ext cx="797029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pt-BR" altLang="pt-B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Contextualização - Negócio</a:t>
            </a:r>
            <a:endParaRPr lang="pt-BR" altLang="pt-B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4789427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512808" y="707544"/>
            <a:ext cx="7845425" cy="96123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0000"/>
              </a:lnSpc>
              <a:buNone/>
            </a:pPr>
            <a:r>
              <a:rPr lang="pt-BR" altLang="pt-BR" dirty="0" smtClean="0"/>
              <a:t>SIGRH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pt-BR" altLang="pt-BR" dirty="0" smtClean="0"/>
              <a:t>Aposentadoria</a:t>
            </a:r>
          </a:p>
          <a:p>
            <a:pPr algn="ctr">
              <a:lnSpc>
                <a:spcPct val="80000"/>
              </a:lnSpc>
            </a:pPr>
            <a:endParaRPr lang="pt-BR" altLang="pt-BR" sz="2500" dirty="0"/>
          </a:p>
        </p:txBody>
      </p:sp>
      <p:sp>
        <p:nvSpPr>
          <p:cNvPr id="5" name="CaixaDeTexto 1"/>
          <p:cNvSpPr txBox="1">
            <a:spLocks noChangeArrowheads="1"/>
          </p:cNvSpPr>
          <p:nvPr/>
        </p:nvSpPr>
        <p:spPr bwMode="auto">
          <a:xfrm>
            <a:off x="662928" y="2041874"/>
            <a:ext cx="7902057" cy="4017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2000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9pPr>
          </a:lstStyle>
          <a:p>
            <a:r>
              <a:rPr lang="pt-BR" sz="1800" b="1" dirty="0"/>
              <a:t>Gestor Aposentadoria</a:t>
            </a:r>
            <a:r>
              <a:rPr lang="pt-BR" sz="1800" dirty="0"/>
              <a:t>: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pt-BR" sz="1800" dirty="0"/>
              <a:t>Habilita o usuário a acessar as operações do módulo de aposentadoria e relacionadas a aposentadoria do módulo de administração de pessoal.</a:t>
            </a:r>
          </a:p>
          <a:p>
            <a:r>
              <a:rPr lang="pt-BR" sz="1800" b="1" dirty="0"/>
              <a:t>Servidor</a:t>
            </a:r>
            <a:r>
              <a:rPr lang="pt-BR" sz="1800" dirty="0"/>
              <a:t>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pt-BR" sz="1800" dirty="0"/>
              <a:t>Qualquer servidor ativo da Instituição terá acesso as funcionalidades </a:t>
            </a:r>
            <a:r>
              <a:rPr lang="pt-BR" sz="1800" dirty="0" smtClean="0"/>
              <a:t>apresentadas na aba Consultas e Documentos.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pt-BR" sz="1800" dirty="0" smtClean="0"/>
              <a:t>Verificação de Isenção/Abono de Permanência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pt-BR" sz="1800" dirty="0" smtClean="0"/>
              <a:t>Relatório Analítico de Previsão Aposentadoria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pt-BR" sz="1800" dirty="0" smtClean="0"/>
              <a:t>Pedido de Aposentadoria</a:t>
            </a:r>
            <a:endParaRPr lang="pt-BR" sz="1800" dirty="0"/>
          </a:p>
          <a:p>
            <a:r>
              <a:rPr lang="pt-BR" sz="1800" b="1" dirty="0"/>
              <a:t>Chefe da Unidade</a:t>
            </a:r>
            <a:r>
              <a:rPr lang="pt-BR" sz="1800" dirty="0"/>
              <a:t>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pt-BR" sz="1800" dirty="0"/>
              <a:t>Servidor responsável pela Unidade</a:t>
            </a:r>
            <a:r>
              <a:rPr lang="pt-BR" sz="1800" dirty="0" smtClean="0"/>
              <a:t>.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pt-BR" sz="1800" dirty="0" smtClean="0"/>
              <a:t>Relatório de Previsão por Unidade</a:t>
            </a:r>
            <a:endParaRPr lang="pt-BR" sz="1800" dirty="0"/>
          </a:p>
          <a:p>
            <a:pPr lvl="0"/>
            <a:endParaRPr lang="pt-BR" altLang="pt-B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aixaDeTexto 1"/>
          <p:cNvSpPr txBox="1">
            <a:spLocks noChangeArrowheads="1"/>
          </p:cNvSpPr>
          <p:nvPr/>
        </p:nvSpPr>
        <p:spPr bwMode="auto">
          <a:xfrm>
            <a:off x="512808" y="1518654"/>
            <a:ext cx="797029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pt-BR" altLang="pt-B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Perfil de Acesso</a:t>
            </a:r>
            <a:endParaRPr lang="pt-BR" altLang="pt-B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3130317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512808" y="707544"/>
            <a:ext cx="7845425" cy="96123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0000"/>
              </a:lnSpc>
              <a:buNone/>
            </a:pPr>
            <a:r>
              <a:rPr lang="pt-BR" altLang="pt-BR" dirty="0" smtClean="0"/>
              <a:t>SIGRH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pt-BR" altLang="pt-BR" dirty="0" smtClean="0"/>
              <a:t>Aposentadoria</a:t>
            </a:r>
          </a:p>
          <a:p>
            <a:pPr algn="ctr">
              <a:lnSpc>
                <a:spcPct val="80000"/>
              </a:lnSpc>
            </a:pPr>
            <a:endParaRPr lang="pt-BR" altLang="pt-BR" sz="2500" dirty="0"/>
          </a:p>
        </p:txBody>
      </p:sp>
      <p:sp>
        <p:nvSpPr>
          <p:cNvPr id="5" name="CaixaDeTexto 1"/>
          <p:cNvSpPr txBox="1">
            <a:spLocks noChangeArrowheads="1"/>
          </p:cNvSpPr>
          <p:nvPr/>
        </p:nvSpPr>
        <p:spPr bwMode="auto">
          <a:xfrm>
            <a:off x="662928" y="2041874"/>
            <a:ext cx="7902057" cy="3826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2000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9pPr>
          </a:lstStyle>
          <a:p>
            <a:pPr lvl="0"/>
            <a:r>
              <a:rPr lang="pt-BR" sz="1800" b="1" dirty="0"/>
              <a:t>Dados são essenciais para o cálculo da aposentadoria</a:t>
            </a:r>
            <a:r>
              <a:rPr lang="pt-BR" sz="1800" dirty="0"/>
              <a:t>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pt-BR" sz="1800" dirty="0"/>
              <a:t>Data – Admissão, Ingresso no serviço público, Nascimento, Desligamento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pt-BR" sz="1800" dirty="0"/>
              <a:t>Cargo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pt-BR" sz="1800" dirty="0"/>
              <a:t>Categoria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pt-BR" sz="1800" dirty="0"/>
              <a:t>Classe funcional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pt-BR" sz="1800" dirty="0"/>
              <a:t>Situação do servidor (ativo, cedido, aposentado, excluído </a:t>
            </a:r>
            <a:r>
              <a:rPr lang="pt-BR" sz="1800" dirty="0" err="1"/>
              <a:t>etc</a:t>
            </a:r>
            <a:r>
              <a:rPr lang="pt-BR" sz="1800" dirty="0"/>
              <a:t>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pt-BR" sz="1800" dirty="0"/>
              <a:t>Sexo</a:t>
            </a:r>
          </a:p>
          <a:p>
            <a:r>
              <a:rPr lang="pt-BR" sz="1800" dirty="0"/>
              <a:t>Acesso</a:t>
            </a:r>
            <a:r>
              <a:rPr lang="pt-BR" sz="1800" dirty="0" smtClean="0"/>
              <a:t>: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pt-BR" sz="1800" dirty="0" smtClean="0"/>
              <a:t> </a:t>
            </a:r>
            <a:r>
              <a:rPr lang="pt-BR" sz="1800" b="1" dirty="0"/>
              <a:t>Cadastro-&gt;Funcional-&gt;Servidor-&gt;Atualizar Dados do Servidor</a:t>
            </a:r>
            <a:endParaRPr lang="pt-BR" sz="1800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pt-BR" sz="1800" b="1" dirty="0" smtClean="0"/>
              <a:t> Cadastro-</a:t>
            </a:r>
            <a:r>
              <a:rPr lang="pt-BR" sz="1800" b="1" dirty="0"/>
              <a:t>&gt;Funcional-&gt;Servidor-&gt;Dados Complementares</a:t>
            </a:r>
            <a:endParaRPr lang="pt-BR" sz="1800" dirty="0"/>
          </a:p>
          <a:p>
            <a:r>
              <a:rPr lang="pt-BR" sz="1800" dirty="0"/>
              <a:t> </a:t>
            </a:r>
          </a:p>
          <a:p>
            <a:pPr lvl="0"/>
            <a:endParaRPr lang="pt-BR" altLang="pt-B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aixaDeTexto 1"/>
          <p:cNvSpPr txBox="1">
            <a:spLocks noChangeArrowheads="1"/>
          </p:cNvSpPr>
          <p:nvPr/>
        </p:nvSpPr>
        <p:spPr bwMode="auto">
          <a:xfrm>
            <a:off x="512808" y="1518654"/>
            <a:ext cx="797029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pt-BR" altLang="pt-B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Roteiro treinamento</a:t>
            </a:r>
            <a:endParaRPr lang="pt-BR" altLang="pt-B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2935111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512808" y="272956"/>
            <a:ext cx="7845425" cy="92804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0000"/>
              </a:lnSpc>
              <a:buNone/>
            </a:pPr>
            <a:r>
              <a:rPr lang="pt-BR" altLang="pt-BR" dirty="0" smtClean="0"/>
              <a:t>SIGRH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pt-BR" altLang="pt-BR" dirty="0" smtClean="0"/>
              <a:t>Aposentadoria</a:t>
            </a:r>
          </a:p>
          <a:p>
            <a:pPr algn="ctr">
              <a:lnSpc>
                <a:spcPct val="80000"/>
              </a:lnSpc>
            </a:pPr>
            <a:endParaRPr lang="pt-BR" altLang="pt-BR" sz="2500" dirty="0"/>
          </a:p>
        </p:txBody>
      </p:sp>
      <p:sp>
        <p:nvSpPr>
          <p:cNvPr id="5" name="CaixaDeTexto 1"/>
          <p:cNvSpPr txBox="1">
            <a:spLocks noChangeArrowheads="1"/>
          </p:cNvSpPr>
          <p:nvPr/>
        </p:nvSpPr>
        <p:spPr bwMode="auto">
          <a:xfrm>
            <a:off x="382138" y="1621440"/>
            <a:ext cx="8407020" cy="49294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2000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9pPr>
          </a:lstStyle>
          <a:p>
            <a:pPr lvl="0"/>
            <a:r>
              <a:rPr lang="pt-BR" sz="1800" b="1" dirty="0"/>
              <a:t>Para fazer simulações da Aposentadoria devem informar todas as ausências, averbações, adicionais e designações do servidor. </a:t>
            </a:r>
            <a:endParaRPr lang="pt-BR" sz="1800" dirty="0"/>
          </a:p>
          <a:p>
            <a:r>
              <a:rPr lang="pt-BR" sz="1800" b="1" dirty="0"/>
              <a:t>Aposentadoria depende muito do histórico informado através do módulo de cadastros</a:t>
            </a:r>
            <a:r>
              <a:rPr lang="pt-BR" sz="1800" b="1" i="1" dirty="0"/>
              <a:t>: </a:t>
            </a:r>
            <a:endParaRPr lang="pt-BR" sz="18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pt-BR" sz="1800" dirty="0"/>
              <a:t>Ausências</a:t>
            </a:r>
          </a:p>
          <a:p>
            <a:pPr marL="1200150" lvl="2" indent="-285750">
              <a:buFont typeface="Wingdings" panose="05000000000000000000" pitchFamily="2" charset="2"/>
              <a:buChar char="v"/>
            </a:pPr>
            <a:r>
              <a:rPr lang="pt-BR" sz="1600" b="1" dirty="0"/>
              <a:t>Acesso: Cadastro-&gt;Funcional-&gt;Registros Funcionais-&gt;Ausências</a:t>
            </a:r>
            <a:endParaRPr lang="pt-BR" sz="16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pt-BR" sz="1800" dirty="0"/>
              <a:t>Vínculos do servidor</a:t>
            </a:r>
          </a:p>
          <a:p>
            <a:pPr marL="1200150" lvl="2" indent="-285750">
              <a:buFont typeface="Wingdings" panose="05000000000000000000" pitchFamily="2" charset="2"/>
              <a:buChar char="v"/>
            </a:pPr>
            <a:r>
              <a:rPr lang="pt-BR" sz="1600" b="1" dirty="0"/>
              <a:t>Acesso: Cadastro-&gt;Funcional-&gt;Vínculos do Servidor-&gt;Vínculo</a:t>
            </a:r>
            <a:endParaRPr lang="pt-BR" sz="1600" dirty="0"/>
          </a:p>
          <a:p>
            <a:pPr lvl="4"/>
            <a:r>
              <a:rPr lang="pt-BR" sz="1800" dirty="0" err="1"/>
              <a:t>Siape</a:t>
            </a:r>
            <a:r>
              <a:rPr lang="pt-BR" sz="1800" dirty="0"/>
              <a:t>, Não </a:t>
            </a:r>
            <a:r>
              <a:rPr lang="pt-BR" sz="1800" dirty="0" err="1"/>
              <a:t>siape</a:t>
            </a:r>
            <a:r>
              <a:rPr lang="pt-BR" sz="1800" dirty="0"/>
              <a:t>, Privado, Municipal e Estadual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pt-BR" sz="1800" dirty="0"/>
              <a:t>Averbações</a:t>
            </a:r>
          </a:p>
          <a:p>
            <a:pPr marL="1200150" lvl="2" indent="-285750">
              <a:buFont typeface="Wingdings" panose="05000000000000000000" pitchFamily="2" charset="2"/>
              <a:buChar char="v"/>
            </a:pPr>
            <a:r>
              <a:rPr lang="pt-BR" sz="1600" b="1" dirty="0"/>
              <a:t>Acesso: Cadastro-&gt;Funcional-&gt;Vínculos do Servidor-&gt;Averbações</a:t>
            </a:r>
            <a:endParaRPr lang="pt-BR" sz="16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pt-BR" sz="1800" dirty="0"/>
              <a:t>Unificações</a:t>
            </a:r>
          </a:p>
          <a:p>
            <a:pPr marL="1200150" lvl="2" indent="-285750">
              <a:buFont typeface="Wingdings" panose="05000000000000000000" pitchFamily="2" charset="2"/>
              <a:buChar char="v"/>
            </a:pPr>
            <a:r>
              <a:rPr lang="pt-BR" sz="1600" b="1" dirty="0"/>
              <a:t>Acesso: Cadastro-&gt;Funcional-&gt;Vínculos do Servidor-&gt;Unificação de Vínculos</a:t>
            </a:r>
            <a:endParaRPr lang="pt-BR" sz="16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pt-BR" sz="1800" dirty="0"/>
              <a:t>Adicionais (insalubridade, </a:t>
            </a:r>
            <a:r>
              <a:rPr lang="pt-BR" sz="1800" dirty="0" err="1"/>
              <a:t>raio-x</a:t>
            </a:r>
            <a:r>
              <a:rPr lang="pt-BR" sz="1800" dirty="0"/>
              <a:t>, periculosidade, atividade penosa)</a:t>
            </a:r>
          </a:p>
          <a:p>
            <a:pPr marL="1200150" lvl="2" indent="-285750">
              <a:buFont typeface="Wingdings" panose="05000000000000000000" pitchFamily="2" charset="2"/>
              <a:buChar char="v"/>
            </a:pPr>
            <a:r>
              <a:rPr lang="pt-BR" sz="1600" b="1" dirty="0"/>
              <a:t>Acesso: Cadastro-&gt;Funcional-&gt;Registros Funcionais-&gt;Adicional-&gt;Cadastrar</a:t>
            </a:r>
            <a:endParaRPr lang="pt-BR" sz="1600" dirty="0"/>
          </a:p>
          <a:p>
            <a:pPr lvl="0"/>
            <a:endParaRPr lang="pt-BR" altLang="pt-B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aixaDeTexto 1"/>
          <p:cNvSpPr txBox="1">
            <a:spLocks noChangeArrowheads="1"/>
          </p:cNvSpPr>
          <p:nvPr/>
        </p:nvSpPr>
        <p:spPr bwMode="auto">
          <a:xfrm>
            <a:off x="594692" y="1098219"/>
            <a:ext cx="797029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pt-BR" altLang="pt-B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Roteiro treinamento</a:t>
            </a:r>
            <a:endParaRPr lang="pt-BR" altLang="pt-B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4347513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Them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5382</TotalTime>
  <Words>387</Words>
  <Application>Microsoft Office PowerPoint</Application>
  <PresentationFormat>Apresentação na tela (4:3)</PresentationFormat>
  <Paragraphs>110</Paragraphs>
  <Slides>13</Slides>
  <Notes>13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20" baseType="lpstr">
      <vt:lpstr>Arial</vt:lpstr>
      <vt:lpstr>Courier New</vt:lpstr>
      <vt:lpstr>Lucida Sans Unicode</vt:lpstr>
      <vt:lpstr>Segoe UI</vt:lpstr>
      <vt:lpstr>Times New Roman</vt:lpstr>
      <vt:lpstr>Wingdings</vt:lpstr>
      <vt:lpstr>Custom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Deivid Fiorin</dc:creator>
  <cp:lastModifiedBy>Luiz Alberto de Castro Vieira</cp:lastModifiedBy>
  <cp:revision>53</cp:revision>
  <dcterms:modified xsi:type="dcterms:W3CDTF">2016-11-24T13:09:38Z</dcterms:modified>
</cp:coreProperties>
</file>