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9" r:id="rId3"/>
    <p:sldId id="283" r:id="rId4"/>
    <p:sldId id="304" r:id="rId5"/>
    <p:sldId id="284" r:id="rId6"/>
    <p:sldId id="301" r:id="rId7"/>
    <p:sldId id="302" r:id="rId8"/>
    <p:sldId id="303" r:id="rId9"/>
    <p:sldId id="288" r:id="rId10"/>
    <p:sldId id="280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35219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091431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264" name="Shape 26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pt-BR" sz="120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102863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177546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319398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702489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032324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663344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365695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628590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pt-BR" sz="1200" b="0" i="0" u="none" strike="noStrike" cap="none" baseline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680279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711721" y="1484784"/>
            <a:ext cx="7845425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sz="4800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sz="4800" dirty="0" smtClean="0"/>
              <a:t>Aposentadoria</a:t>
            </a:r>
            <a:endParaRPr lang="pt-BR" altLang="pt-BR" sz="4800" dirty="0" smtClean="0"/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450375" y="4615775"/>
            <a:ext cx="797029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200" dirty="0" smtClean="0"/>
              <a:t>Luiz Vieira</a:t>
            </a:r>
          </a:p>
          <a:p>
            <a:pPr eaLnBrk="1" hangingPunct="1"/>
            <a:endParaRPr lang="pt-BR" altLang="pt-BR" sz="2200" dirty="0"/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586853" y="3234824"/>
            <a:ext cx="797029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Visão Geral</a:t>
            </a:r>
            <a:endParaRPr lang="pt-BR" alt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/>
        </p:nvSpPr>
        <p:spPr>
          <a:xfrm>
            <a:off x="179511" y="504381"/>
            <a:ext cx="4080000" cy="49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pt-BR" sz="26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Fluxo Sugerido - Passos</a:t>
            </a:r>
          </a:p>
        </p:txBody>
      </p:sp>
      <p:pic>
        <p:nvPicPr>
          <p:cNvPr id="5" name="Shape 54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319838" y="996675"/>
            <a:ext cx="4790646" cy="46650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>
            <a:off x="179494" y="504375"/>
            <a:ext cx="5945099" cy="49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pt-BR" sz="2600" b="1" dirty="0">
                <a:solidFill>
                  <a:schemeClr val="tx1"/>
                </a:solidFill>
              </a:rPr>
              <a:t>Módulos do SIGRH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697" y="1476400"/>
            <a:ext cx="7055892" cy="362786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707544"/>
            <a:ext cx="7845425" cy="9612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Aposentadoria</a:t>
            </a:r>
            <a:endParaRPr lang="pt-BR" altLang="pt-BR" dirty="0" smtClean="0"/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704900" y="2346152"/>
            <a:ext cx="8128272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just"/>
            <a:r>
              <a:rPr lang="pt-BR" sz="2400" dirty="0"/>
              <a:t>O módulo Aposentadoria tem a finalidade de </a:t>
            </a:r>
            <a:r>
              <a:rPr lang="pt-BR" sz="2400" dirty="0" smtClean="0"/>
              <a:t>realizar a gestão de diversas </a:t>
            </a:r>
            <a:r>
              <a:rPr lang="pt-BR" sz="2400" dirty="0"/>
              <a:t>informações </a:t>
            </a:r>
            <a:r>
              <a:rPr lang="pt-BR" sz="2400" dirty="0" smtClean="0"/>
              <a:t>referente a</a:t>
            </a:r>
            <a:r>
              <a:rPr lang="pt-BR" sz="2400" dirty="0"/>
              <a:t> aposentadoria aos </a:t>
            </a:r>
            <a:r>
              <a:rPr lang="pt-BR" sz="2400" dirty="0" smtClean="0"/>
              <a:t>servidores: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pt-BR" sz="2400" dirty="0" smtClean="0"/>
              <a:t>Facilitar </a:t>
            </a:r>
            <a:r>
              <a:rPr lang="pt-BR" sz="2400" dirty="0"/>
              <a:t>as operações que envolvem a aposentadoria realizadas pelo </a:t>
            </a:r>
            <a:r>
              <a:rPr lang="pt-BR" sz="2400" dirty="0" smtClean="0"/>
              <a:t>DGP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pt-BR" sz="2400" dirty="0"/>
              <a:t> </a:t>
            </a:r>
            <a:r>
              <a:rPr lang="pt-BR" sz="2400" dirty="0" smtClean="0"/>
              <a:t>Consultas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pt-BR" sz="2400" dirty="0"/>
              <a:t> </a:t>
            </a:r>
            <a:r>
              <a:rPr lang="pt-BR" sz="2400" dirty="0" smtClean="0"/>
              <a:t>Relatórios</a:t>
            </a:r>
            <a:endParaRPr lang="pt-BR" sz="2400" dirty="0"/>
          </a:p>
          <a:p>
            <a:endParaRPr lang="pt-BR" altLang="pt-BR" sz="2200" dirty="0"/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512808" y="1668780"/>
            <a:ext cx="7970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Contextualização - Negócio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98471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899" y="477671"/>
            <a:ext cx="8557146" cy="585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76306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707544"/>
            <a:ext cx="7845425" cy="9612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Aposentadoria</a:t>
            </a:r>
            <a:endParaRPr lang="pt-BR" altLang="pt-BR" dirty="0" smtClean="0"/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512808" y="2496277"/>
            <a:ext cx="812827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just"/>
            <a:r>
              <a:rPr lang="pt-BR" sz="2400" dirty="0"/>
              <a:t>O módulo de aposentadoria relaciona-se com vários módulos, em especial o de Administração de Pessoal. O modulo Aposentadoria precisa de todo o histórico funcional do servidor para que possa calcular corretamente a previsão de aposentadoria, logo ele irá realizar o levantamento através </a:t>
            </a:r>
            <a:r>
              <a:rPr lang="pt-BR" sz="2400" dirty="0" smtClean="0"/>
              <a:t>dos </a:t>
            </a:r>
            <a:r>
              <a:rPr lang="pt-BR" sz="2400" dirty="0"/>
              <a:t>registros informados no módulo cadastro</a:t>
            </a:r>
            <a:r>
              <a:rPr lang="pt-BR" sz="2400" dirty="0" smtClean="0"/>
              <a:t>.</a:t>
            </a:r>
            <a:endParaRPr lang="pt-BR" altLang="pt-BR" sz="2200" dirty="0"/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529362" y="1668780"/>
            <a:ext cx="7970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Contextualização - Negócio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44892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707544"/>
            <a:ext cx="7845425" cy="9612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Aposentadoria</a:t>
            </a:r>
            <a:endParaRPr lang="pt-BR" altLang="pt-BR" dirty="0" smtClean="0"/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696033" y="2387095"/>
            <a:ext cx="8128272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lvl="0" algn="just"/>
            <a:r>
              <a:rPr lang="pt-BR" sz="1800" b="1" dirty="0" smtClean="0"/>
              <a:t>Dados </a:t>
            </a:r>
            <a:r>
              <a:rPr lang="pt-BR" sz="1800" b="1" dirty="0"/>
              <a:t>são essenciais para o calculo da </a:t>
            </a:r>
            <a:r>
              <a:rPr lang="pt-BR" sz="1800" b="1" dirty="0" smtClean="0"/>
              <a:t>aposentadoria</a:t>
            </a:r>
            <a:r>
              <a:rPr lang="pt-BR" sz="1800" dirty="0" smtClean="0"/>
              <a:t>:</a:t>
            </a:r>
            <a:endParaRPr lang="pt-BR" sz="18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pt-BR" sz="1800" dirty="0" smtClean="0"/>
              <a:t>Data</a:t>
            </a:r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sz="1800" dirty="0" smtClean="0"/>
              <a:t>Admissão</a:t>
            </a:r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sz="1800" dirty="0" smtClean="0"/>
              <a:t>Ingresso </a:t>
            </a:r>
            <a:r>
              <a:rPr lang="pt-BR" sz="1800" dirty="0"/>
              <a:t>no serviço </a:t>
            </a:r>
            <a:r>
              <a:rPr lang="pt-BR" sz="1800" dirty="0" smtClean="0"/>
              <a:t>público</a:t>
            </a:r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sz="1800" dirty="0" smtClean="0"/>
              <a:t>Nascimento</a:t>
            </a:r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pt-BR" sz="1800" dirty="0" smtClean="0"/>
              <a:t>Desligamento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pt-BR" sz="1800" dirty="0" smtClean="0"/>
              <a:t>Cargo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pt-BR" sz="1800" dirty="0" smtClean="0"/>
              <a:t>Categoria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pt-BR" sz="1800" dirty="0" smtClean="0"/>
              <a:t>Classe funcional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pt-BR" sz="1800" dirty="0" smtClean="0"/>
              <a:t>Situação </a:t>
            </a:r>
            <a:r>
              <a:rPr lang="pt-BR" sz="1800" dirty="0"/>
              <a:t>do servidor (ativo, cedido, aposentado, excluído </a:t>
            </a:r>
            <a:r>
              <a:rPr lang="pt-BR" sz="1800" dirty="0" err="1"/>
              <a:t>etc</a:t>
            </a:r>
            <a:r>
              <a:rPr lang="pt-BR" sz="1800" dirty="0" smtClean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pt-BR" sz="1800" dirty="0" smtClean="0"/>
              <a:t>Sexo</a:t>
            </a:r>
            <a:endParaRPr lang="pt-BR" altLang="pt-BR" sz="1800" dirty="0"/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450373" y="1668780"/>
            <a:ext cx="7970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Contextualização - Negócio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29250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707544"/>
            <a:ext cx="7845425" cy="9612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Aposentadoria</a:t>
            </a:r>
            <a:endParaRPr lang="pt-BR" altLang="pt-BR" dirty="0" smtClean="0"/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696033" y="2387095"/>
            <a:ext cx="8128272" cy="3140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lvl="0"/>
            <a:r>
              <a:rPr lang="pt-BR" sz="1800" b="1" dirty="0">
                <a:cs typeface="Lucida Sans Unicode" panose="020B0602030504020204" pitchFamily="34" charset="0"/>
              </a:rPr>
              <a:t>Para fazer simulações da Aposentadoria </a:t>
            </a:r>
            <a:r>
              <a:rPr lang="pt-BR" sz="1800" b="1" dirty="0" smtClean="0">
                <a:cs typeface="Lucida Sans Unicode" panose="020B0602030504020204" pitchFamily="34" charset="0"/>
              </a:rPr>
              <a:t>devem </a:t>
            </a:r>
            <a:r>
              <a:rPr lang="pt-BR" sz="1800" b="1" dirty="0">
                <a:cs typeface="Lucida Sans Unicode" panose="020B0602030504020204" pitchFamily="34" charset="0"/>
              </a:rPr>
              <a:t>informar todas as ausências, averbações, adicionais e designações do servidor. </a:t>
            </a:r>
            <a:endParaRPr lang="pt-BR" sz="1800" b="1" dirty="0" smtClean="0">
              <a:cs typeface="Lucida Sans Unicode" panose="020B0602030504020204" pitchFamily="34" charset="0"/>
            </a:endParaRPr>
          </a:p>
          <a:p>
            <a:pPr lvl="0"/>
            <a:r>
              <a:rPr lang="pt-BR" sz="1800" b="1" dirty="0" smtClean="0">
                <a:cs typeface="Lucida Sans Unicode" panose="020B0602030504020204" pitchFamily="34" charset="0"/>
              </a:rPr>
              <a:t>Aposentadoria </a:t>
            </a:r>
            <a:r>
              <a:rPr lang="pt-BR" sz="1800" b="1" dirty="0">
                <a:cs typeface="Lucida Sans Unicode" panose="020B0602030504020204" pitchFamily="34" charset="0"/>
              </a:rPr>
              <a:t>depende muito do histórico informado através do módulo de </a:t>
            </a:r>
            <a:r>
              <a:rPr lang="pt-BR" sz="1800" b="1" dirty="0" smtClean="0">
                <a:cs typeface="Lucida Sans Unicode" panose="020B0602030504020204" pitchFamily="34" charset="0"/>
              </a:rPr>
              <a:t>cadastros</a:t>
            </a:r>
            <a:r>
              <a:rPr lang="pt-BR" sz="1800" b="1" i="1" dirty="0" smtClean="0">
                <a:cs typeface="Lucida Sans Unicode" panose="020B0602030504020204" pitchFamily="34" charset="0"/>
              </a:rPr>
              <a:t>: 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pt-BR" sz="1800" dirty="0" smtClean="0">
                <a:cs typeface="Lucida Sans Unicode" panose="020B0602030504020204" pitchFamily="34" charset="0"/>
              </a:rPr>
              <a:t>Ausências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pt-BR" sz="1800" dirty="0" smtClean="0">
                <a:cs typeface="Lucida Sans Unicode" panose="020B0602030504020204" pitchFamily="34" charset="0"/>
              </a:rPr>
              <a:t>Vínculos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pt-BR" sz="1800" dirty="0">
                <a:cs typeface="Lucida Sans Unicode" panose="020B0602030504020204" pitchFamily="34" charset="0"/>
              </a:rPr>
              <a:t>A</a:t>
            </a:r>
            <a:r>
              <a:rPr lang="pt-BR" sz="1800" dirty="0" smtClean="0">
                <a:cs typeface="Lucida Sans Unicode" panose="020B0602030504020204" pitchFamily="34" charset="0"/>
              </a:rPr>
              <a:t>verbações </a:t>
            </a:r>
            <a:r>
              <a:rPr lang="pt-BR" sz="1800" dirty="0">
                <a:cs typeface="Lucida Sans Unicode" panose="020B0602030504020204" pitchFamily="34" charset="0"/>
              </a:rPr>
              <a:t>e </a:t>
            </a:r>
            <a:r>
              <a:rPr lang="pt-BR" sz="1800" dirty="0" smtClean="0">
                <a:cs typeface="Lucida Sans Unicode" panose="020B0602030504020204" pitchFamily="34" charset="0"/>
              </a:rPr>
              <a:t>unificações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pt-BR" sz="1800" dirty="0" smtClean="0">
                <a:cs typeface="Lucida Sans Unicode" panose="020B0602030504020204" pitchFamily="34" charset="0"/>
              </a:rPr>
              <a:t>Adicionais </a:t>
            </a:r>
            <a:r>
              <a:rPr lang="pt-BR" sz="1800" dirty="0">
                <a:cs typeface="Lucida Sans Unicode" panose="020B0602030504020204" pitchFamily="34" charset="0"/>
              </a:rPr>
              <a:t>(insalubridade, </a:t>
            </a:r>
            <a:r>
              <a:rPr lang="pt-BR" sz="1800" dirty="0" err="1">
                <a:cs typeface="Lucida Sans Unicode" panose="020B0602030504020204" pitchFamily="34" charset="0"/>
              </a:rPr>
              <a:t>raio-x</a:t>
            </a:r>
            <a:r>
              <a:rPr lang="pt-BR" sz="1800" dirty="0">
                <a:cs typeface="Lucida Sans Unicode" panose="020B0602030504020204" pitchFamily="34" charset="0"/>
              </a:rPr>
              <a:t>, periculosidade, atividade penosa</a:t>
            </a:r>
            <a:r>
              <a:rPr lang="pt-BR" sz="1800" dirty="0" smtClean="0">
                <a:cs typeface="Lucida Sans Unicode" panose="020B0602030504020204" pitchFamily="34" charset="0"/>
              </a:rPr>
              <a:t>)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pt-BR" sz="1800" dirty="0" smtClean="0">
                <a:cs typeface="Lucida Sans Unicode" panose="020B0602030504020204" pitchFamily="34" charset="0"/>
              </a:rPr>
              <a:t>Valores financeiros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pt-BR" sz="1800" dirty="0">
                <a:cs typeface="Lucida Sans Unicode" panose="020B0602030504020204" pitchFamily="34" charset="0"/>
              </a:rPr>
              <a:t>F</a:t>
            </a:r>
            <a:r>
              <a:rPr lang="pt-BR" sz="1800" dirty="0" smtClean="0">
                <a:cs typeface="Lucida Sans Unicode" panose="020B0602030504020204" pitchFamily="34" charset="0"/>
              </a:rPr>
              <a:t>icha </a:t>
            </a:r>
            <a:r>
              <a:rPr lang="pt-BR" sz="1800" dirty="0">
                <a:cs typeface="Lucida Sans Unicode" panose="020B0602030504020204" pitchFamily="34" charset="0"/>
              </a:rPr>
              <a:t>financeira</a:t>
            </a:r>
            <a:r>
              <a:rPr lang="pt-B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alt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450373" y="1668780"/>
            <a:ext cx="7970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Contextualização - Negócio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78942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707544"/>
            <a:ext cx="7845425" cy="9612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Aposentadoria</a:t>
            </a:r>
            <a:endParaRPr lang="pt-BR" altLang="pt-BR" dirty="0" smtClean="0"/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662928" y="2041874"/>
            <a:ext cx="7902057" cy="4017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r>
              <a:rPr lang="pt-BR" sz="1800" b="1" dirty="0"/>
              <a:t>Gestor Aposentadoria</a:t>
            </a:r>
            <a:r>
              <a:rPr lang="pt-BR" sz="1800" dirty="0"/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1800" dirty="0"/>
              <a:t>Habilita o usuário a acessar as operações do módulo de aposentadoria e relacionadas a aposentadoria do módulo de administração de pessoal.</a:t>
            </a:r>
          </a:p>
          <a:p>
            <a:r>
              <a:rPr lang="pt-BR" sz="1800" b="1" dirty="0"/>
              <a:t>Servidor</a:t>
            </a:r>
            <a:r>
              <a:rPr lang="pt-BR" sz="1800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800" dirty="0"/>
              <a:t>Qualquer servidor ativo da Instituição terá acesso as funcionalidades </a:t>
            </a:r>
            <a:r>
              <a:rPr lang="pt-BR" sz="1800" dirty="0" smtClean="0"/>
              <a:t>apresentadas na aba Consultas e Documentos.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1800" dirty="0" smtClean="0"/>
              <a:t>Verificação de Isenção/Abono de Permanência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1800" dirty="0" smtClean="0"/>
              <a:t>Relatório Analítico de Previsão Aposentadoria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1800" dirty="0" smtClean="0"/>
              <a:t>Pedido de Aposentadoria</a:t>
            </a:r>
            <a:endParaRPr lang="pt-BR" sz="1800" dirty="0"/>
          </a:p>
          <a:p>
            <a:r>
              <a:rPr lang="pt-BR" sz="1800" b="1" dirty="0"/>
              <a:t>Chefe da Unidade</a:t>
            </a:r>
            <a:r>
              <a:rPr lang="pt-BR" sz="1800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800" dirty="0"/>
              <a:t>Servidor responsável pela Unidade</a:t>
            </a:r>
            <a:r>
              <a:rPr lang="pt-BR" sz="1800" dirty="0" smtClean="0"/>
              <a:t>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pt-BR" sz="1800" dirty="0" smtClean="0"/>
              <a:t>Relatório de Previsão por Unidade</a:t>
            </a:r>
            <a:endParaRPr lang="pt-BR" sz="1800" dirty="0"/>
          </a:p>
          <a:p>
            <a:pPr lvl="0"/>
            <a:endParaRPr lang="pt-BR" alt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1"/>
          <p:cNvSpPr txBox="1">
            <a:spLocks noChangeArrowheads="1"/>
          </p:cNvSpPr>
          <p:nvPr/>
        </p:nvSpPr>
        <p:spPr bwMode="auto">
          <a:xfrm>
            <a:off x="512808" y="1518654"/>
            <a:ext cx="79702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Perfil de Acesso</a:t>
            </a:r>
            <a:endParaRPr lang="pt-BR" alt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13031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512808" y="191070"/>
            <a:ext cx="7845425" cy="668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SIGRH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pt-BR" altLang="pt-BR" dirty="0" smtClean="0"/>
              <a:t>Aposentadoria</a:t>
            </a:r>
            <a:endParaRPr lang="pt-BR" altLang="pt-BR" dirty="0" smtClean="0"/>
          </a:p>
          <a:p>
            <a:pPr algn="ctr">
              <a:lnSpc>
                <a:spcPct val="80000"/>
              </a:lnSpc>
            </a:pPr>
            <a:endParaRPr lang="pt-BR" altLang="pt-BR" sz="25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866" y="1310185"/>
            <a:ext cx="7539367" cy="410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5761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4236</TotalTime>
  <Words>143</Words>
  <Application>Microsoft Office PowerPoint</Application>
  <PresentationFormat>Apresentação na tela (4:3)</PresentationFormat>
  <Paragraphs>67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Courier New</vt:lpstr>
      <vt:lpstr>Lucida Sans Unicode</vt:lpstr>
      <vt:lpstr>Segoe UI</vt:lpstr>
      <vt:lpstr>Times New Roman</vt:lpstr>
      <vt:lpstr>Wingdings</vt:lpstr>
      <vt:lpstr>Custom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Deivid Fiorin</dc:creator>
  <cp:lastModifiedBy>Luiz Alberto de Castro Vieira</cp:lastModifiedBy>
  <cp:revision>49</cp:revision>
  <dcterms:modified xsi:type="dcterms:W3CDTF">2016-11-18T11:24:30Z</dcterms:modified>
</cp:coreProperties>
</file>