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0"/>
  </p:notesMasterIdLst>
  <p:sldIdLst>
    <p:sldId id="432" r:id="rId2"/>
    <p:sldId id="509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10" r:id="rId16"/>
    <p:sldId id="511" r:id="rId17"/>
    <p:sldId id="512" r:id="rId18"/>
    <p:sldId id="505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94660"/>
  </p:normalViewPr>
  <p:slideViewPr>
    <p:cSldViewPr>
      <p:cViewPr varScale="1">
        <p:scale>
          <a:sx n="70" d="100"/>
          <a:sy n="70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0362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01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91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46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71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9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7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918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805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39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98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32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99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00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06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16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1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0" y="4664075"/>
            <a:ext cx="9150350" cy="0"/>
          </a:xfrm>
          <a:prstGeom prst="rect">
            <a:avLst/>
          </a:prstGeom>
          <a:gradFill>
            <a:gsLst>
              <a:gs pos="0">
                <a:srgbClr val="007897"/>
              </a:gs>
              <a:gs pos="100000">
                <a:srgbClr val="4ABBE0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-11601" y="4953000"/>
            <a:ext cx="9161697" cy="1916452"/>
            <a:chOff x="0" y="0"/>
            <a:chExt cx="2147483647" cy="2147483647"/>
          </a:xfrm>
        </p:grpSpPr>
        <p:sp>
          <p:nvSpPr>
            <p:cNvPr id="70" name="Shape 70"/>
            <p:cNvSpPr/>
            <p:nvPr/>
          </p:nvSpPr>
          <p:spPr>
            <a:xfrm>
              <a:off x="398381776" y="0"/>
              <a:ext cx="1747673040" cy="546790183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1164829" y="318947376"/>
              <a:ext cx="2134890021" cy="883395142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>
              <a:off x="1428798" y="44383519"/>
              <a:ext cx="2146054848" cy="2103100126"/>
              <a:chOff x="0" y="0"/>
              <a:chExt cx="2147483647" cy="2147483647"/>
            </a:xfrm>
          </p:grpSpPr>
          <p:pic>
            <p:nvPicPr>
              <p:cNvPr id="73" name="Shape 73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</p:spPr>
          </p:pic>
          <p:sp>
            <p:nvSpPr>
              <p:cNvPr id="74" name="Shape 74"/>
              <p:cNvSpPr txBox="1"/>
              <p:nvPr/>
            </p:nvSpPr>
            <p:spPr>
              <a:xfrm>
                <a:off x="1429749" y="95552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75" name="Shape 7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7555243"/>
              <a:ext cx="2147483647" cy="914985316"/>
            </a:xfrm>
            <a:prstGeom prst="rect">
              <a:avLst/>
            </a:prstGeom>
          </p:spPr>
        </p:pic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1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9430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spcBef>
                <a:spcPts val="324"/>
              </a:spcBef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spcBef>
                <a:spcPts val="350"/>
              </a:spcBef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spcBef>
                <a:spcPts val="350"/>
              </a:spcBef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spcBef>
                <a:spcPts val="350"/>
              </a:spcBef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laucia.vitalis@avmb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3041293"/>
            <a:ext cx="8229600" cy="28975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3200" i="0" u="none" strike="noStrike" cap="none" baseline="0" dirty="0" smtClean="0">
                <a:solidFill>
                  <a:schemeClr val="dk1"/>
                </a:solidFill>
                <a:sym typeface="Arial"/>
              </a:rPr>
              <a:t> MÓDULO             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4800" b="1" dirty="0" smtClean="0"/>
              <a:t>AUDITORIA E 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4800" b="1" dirty="0" smtClean="0"/>
              <a:t>CONTROLE INTERNO</a:t>
            </a:r>
            <a:endParaRPr lang="pt-BR" sz="4800" b="1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6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SIPAC</a:t>
            </a:r>
            <a:br>
              <a:rPr lang="pt-BR" sz="6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200" dirty="0" smtClean="0"/>
              <a:t>Sistema Integrado de Patrimônio, Administração e Contratos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624437"/>
            <a:ext cx="1587772" cy="7660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Imagem 4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980728"/>
            <a:ext cx="6984776" cy="40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69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764704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/>
              <a:t>Este caso de uso é acessado e utilizado pelos auditores funcionários da Auditoria Interna da instituição com a finalidade listar e notificar os acordões em atraso.</a:t>
            </a: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485736"/>
            <a:ext cx="792088" cy="2789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153378"/>
            <a:ext cx="7744632" cy="4673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46" y="1844824"/>
            <a:ext cx="3973998" cy="2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80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764704"/>
            <a:ext cx="8724165" cy="13019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16" y="2204132"/>
            <a:ext cx="8129048" cy="45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50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41" y="548680"/>
            <a:ext cx="7269716" cy="40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609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32656"/>
            <a:ext cx="2105319" cy="1714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36503"/>
            <a:ext cx="7794414" cy="47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182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73" y="1268760"/>
            <a:ext cx="8614052" cy="3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4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43" y="142416"/>
            <a:ext cx="583011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8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484784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aba Usuários-&gt; Permissões-&gt; Implantar Permissões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Permissões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92"/>
          <p:cNvSpPr txBox="1">
            <a:spLocks/>
          </p:cNvSpPr>
          <p:nvPr/>
        </p:nvSpPr>
        <p:spPr>
          <a:xfrm>
            <a:off x="532261" y="3717032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 typeface="Arial"/>
              <a:buNone/>
            </a:pPr>
            <a:r>
              <a:rPr lang="pt-BR" sz="2000" b="1" dirty="0" err="1" smtClean="0"/>
              <a:t>SigAdmin</a:t>
            </a:r>
            <a:r>
              <a:rPr lang="pt-BR" sz="2000" b="1" dirty="0" smtClean="0"/>
              <a:t>-&gt; aba </a:t>
            </a:r>
            <a:r>
              <a:rPr lang="pt-BR" sz="2000" b="1" dirty="0" err="1" smtClean="0"/>
              <a:t>Config</a:t>
            </a:r>
            <a:r>
              <a:rPr lang="pt-BR" sz="2000" b="1" dirty="0" smtClean="0"/>
              <a:t>. do Sistema-&gt; Parâmetros-&gt; Listar/Alterar Parâmetros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086663"/>
            <a:ext cx="6887536" cy="1076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01" y="4419535"/>
            <a:ext cx="7594671" cy="18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03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404664"/>
            <a:ext cx="8229600" cy="6048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b="1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b="1" dirty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b="1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b="1" dirty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b="1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b="1" dirty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1800" b="1" dirty="0" smtClean="0"/>
              <a:t>E-mails </a:t>
            </a:r>
            <a:r>
              <a:rPr lang="pt-BR" sz="1800" b="1" dirty="0"/>
              <a:t>para contato: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>
                <a:solidFill>
                  <a:schemeClr val="tx1"/>
                </a:solidFill>
                <a:hlinkClick r:id="rId4"/>
              </a:rPr>
              <a:t>claucia.vitalis@avmb.com.br</a:t>
            </a:r>
            <a:endParaRPr lang="pt-BR" sz="2000" dirty="0">
              <a:solidFill>
                <a:schemeClr val="tx1"/>
              </a:solidFill>
            </a:endParaRP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>
                <a:solidFill>
                  <a:schemeClr val="tx1"/>
                </a:solidFill>
              </a:rPr>
              <a:t>robson.machado@avmb-asten.com.br 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Documentação auxiliar: 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>
                <a:solidFill>
                  <a:schemeClr val="tx1"/>
                </a:solidFill>
              </a:rPr>
              <a:t>https://www.info.ufrn.br/wikisistemas/doku.php</a:t>
            </a:r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97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484784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/>
              <a:t>O módulo de Auditoria e Controle Interno atende as demandas do setor de Auditoria Interna (</a:t>
            </a:r>
            <a:r>
              <a:rPr lang="pt-BR" sz="2400" dirty="0" err="1"/>
              <a:t>Audit</a:t>
            </a:r>
            <a:r>
              <a:rPr lang="pt-BR" sz="2400" dirty="0"/>
              <a:t>), que estão relacionadas diretamente aos relatórios de mudanças do TCU (Tribunal de Contas da União) e da CGU (Controladoria Geral da União). </a:t>
            </a: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Tais </a:t>
            </a:r>
            <a:r>
              <a:rPr lang="pt-BR" sz="2400" dirty="0"/>
              <a:t>relatórios contém notificações e constatações relativas aos setores da instituição, indicando adequações e mudanças a serem realizadas em seus procedimentos. Através das diversas funcionalidades do módulo, é possibilitado ao usuário tanto verificar os status das providências a serem tomadas quanto sugerir alterações para tais.</a:t>
            </a:r>
            <a:endParaRPr lang="pt-BR" sz="2400" b="1" i="0" u="none" strike="noStrike" cap="none" baseline="0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/>
              <a:t>Auditoria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45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6144"/>
            <a:ext cx="9180512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052736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dirty="0"/>
              <a:t>A</a:t>
            </a:r>
            <a:r>
              <a:rPr lang="pt-BR" sz="2000" dirty="0" smtClean="0"/>
              <a:t>companhamento </a:t>
            </a:r>
            <a:r>
              <a:rPr lang="pt-BR" sz="2000" dirty="0"/>
              <a:t>em três </a:t>
            </a:r>
            <a:r>
              <a:rPr lang="pt-BR" sz="2000" dirty="0" smtClean="0"/>
              <a:t>níveis:</a:t>
            </a:r>
          </a:p>
          <a:p>
            <a:pPr marL="482600" lvl="0" indent="-3429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Tx/>
              <a:buChar char="-"/>
            </a:pPr>
            <a:r>
              <a:rPr lang="pt-BR" sz="2000" i="0" u="none" strike="noStrike" cap="none" baseline="0" dirty="0" smtClean="0">
                <a:solidFill>
                  <a:schemeClr val="dk1"/>
                </a:solidFill>
                <a:sym typeface="Arial"/>
              </a:rPr>
              <a:t>Determinações do TCU</a:t>
            </a:r>
          </a:p>
          <a:p>
            <a:pPr marL="482600" lvl="0" indent="-3429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Tx/>
              <a:buChar char="-"/>
            </a:pPr>
            <a:r>
              <a:rPr lang="pt-BR" sz="2000" dirty="0" smtClean="0"/>
              <a:t>Recomendações da CGU</a:t>
            </a:r>
          </a:p>
          <a:p>
            <a:pPr marL="482600" lvl="0" indent="-3429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Tx/>
              <a:buChar char="-"/>
            </a:pPr>
            <a:r>
              <a:rPr lang="pt-BR" sz="2000" dirty="0" smtClean="0"/>
              <a:t>Auditoria Interna </a:t>
            </a:r>
          </a:p>
          <a:p>
            <a:pPr marL="139700" lvl="0" indent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 smtClean="0"/>
          </a:p>
          <a:p>
            <a:pPr marL="139700" lvl="0" indent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i="0" u="none" strike="noStrike" cap="none" baseline="0" dirty="0" smtClean="0">
                <a:solidFill>
                  <a:schemeClr val="dk1"/>
                </a:solidFill>
                <a:sym typeface="Arial"/>
              </a:rPr>
              <a:t>TCU</a:t>
            </a:r>
            <a:endParaRPr lang="pt-BR" sz="2000" b="1" dirty="0"/>
          </a:p>
          <a:p>
            <a:pPr marL="139700" lv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u="none" strike="noStrike" cap="none" baseline="0" dirty="0" smtClean="0">
                <a:solidFill>
                  <a:schemeClr val="dk1"/>
                </a:solidFill>
                <a:sym typeface="Arial"/>
              </a:rPr>
              <a:t>Relatório</a:t>
            </a:r>
            <a:r>
              <a:rPr lang="pt-BR" sz="2000" u="none" strike="noStrike" cap="none" dirty="0" smtClean="0">
                <a:solidFill>
                  <a:schemeClr val="dk1"/>
                </a:solidFill>
                <a:sym typeface="Arial"/>
              </a:rPr>
              <a:t> com uma lista de determinações (Acordão)</a:t>
            </a:r>
          </a:p>
          <a:p>
            <a:pPr marL="139700" lv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dirty="0"/>
              <a:t>Cada determinação pode envolver uma ou mais unidades da Instituição, chamadas de setores interessados</a:t>
            </a:r>
            <a:r>
              <a:rPr lang="pt-BR" sz="2000" dirty="0" smtClean="0"/>
              <a:t>.</a:t>
            </a:r>
          </a:p>
          <a:p>
            <a:pPr marL="139700" lv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dirty="0"/>
              <a:t>Os dados pertinentes às determinações são número, descrição e o prazo (opcional). O prazo pode ser referente ao acórdão como um todo ou individualmente a determinações.</a:t>
            </a:r>
            <a:endParaRPr lang="pt-BR" sz="2000" u="none" strike="noStrike" cap="none" baseline="0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200" dirty="0"/>
              <a:t>Auditoria</a:t>
            </a:r>
            <a:br>
              <a:rPr lang="pt-BR" sz="3200" dirty="0"/>
            </a:b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24744"/>
            <a:ext cx="8229600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CGU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 smtClean="0"/>
              <a:t>Os </a:t>
            </a:r>
            <a:r>
              <a:rPr lang="pt-BR" sz="2000" dirty="0" err="1"/>
              <a:t>RAs</a:t>
            </a:r>
            <a:r>
              <a:rPr lang="pt-BR" sz="2000" dirty="0"/>
              <a:t> da CGU são formados por dois tipos de itens: </a:t>
            </a:r>
            <a:r>
              <a:rPr lang="pt-BR" sz="2000" b="1" dirty="0"/>
              <a:t>informações </a:t>
            </a:r>
            <a:r>
              <a:rPr lang="pt-BR" sz="2000" dirty="0"/>
              <a:t>e </a:t>
            </a:r>
            <a:r>
              <a:rPr lang="pt-BR" sz="2000" b="1" dirty="0"/>
              <a:t>constatações</a:t>
            </a:r>
            <a:r>
              <a:rPr lang="pt-BR" sz="2000" dirty="0"/>
              <a:t>. As informações são apenas de caráter descritivo. As constatações por sua vez são formadas por diversas </a:t>
            </a:r>
            <a:r>
              <a:rPr lang="pt-BR" sz="2000" b="1" dirty="0"/>
              <a:t>recomendações</a:t>
            </a:r>
            <a:r>
              <a:rPr lang="pt-BR" sz="2000" dirty="0"/>
              <a:t> que podem ser de interesse de uma ou mais unidades da Instituição</a:t>
            </a:r>
            <a:r>
              <a:rPr lang="pt-BR" sz="2000" dirty="0" smtClean="0"/>
              <a:t>.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b="1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/>
              <a:t>Tanto as determinações do TCU quanto as recomendações da CGU são enviadas para os setores pertinentes para posterior resposta</a:t>
            </a:r>
            <a:r>
              <a:rPr lang="pt-BR" sz="2000" dirty="0" smtClean="0"/>
              <a:t>.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b="1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/>
              <a:t>Importante destacar aqui uma ressalva: a Auditoria declarou que no caso dos relatórios de auditoria da CGU não teria interesse em fazer o controle em nível de recomendação, e sim em nível de constatação. A razão declarada é que a resposta para os órgãos de controle deve ser feita neste nível (de determinação, no caso do TCU, e de constatação no caso da CGU</a:t>
            </a:r>
            <a:endParaRPr lang="pt-BR" sz="2000" u="none" strike="noStrike" cap="none" baseline="0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/>
              <a:t>Auditoria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351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24744"/>
            <a:ext cx="8229600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/>
              <a:t>As unidades devem responder à Auditoria com uma justificativa (ou descrição livre) e um conjunto de providências a serem tomadas para aquela </a:t>
            </a:r>
            <a:r>
              <a:rPr lang="pt-BR" sz="2000" dirty="0" smtClean="0"/>
              <a:t>determinação/constatação. 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dirty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 smtClean="0"/>
              <a:t>Cada </a:t>
            </a:r>
            <a:r>
              <a:rPr lang="pt-BR" sz="2000" dirty="0"/>
              <a:t>providência deve informar um prazo para cumprimento (opcional para constatações), que pode ser “já realizado” ou “imediato” caso a providência já tenha sido cumprida antes mesmo do encaminhamento da determinação, ou se passar a valer daquele momento em diante. </a:t>
            </a:r>
            <a:endParaRPr lang="pt-BR" sz="20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dirty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 smtClean="0"/>
              <a:t>Cada </a:t>
            </a:r>
            <a:r>
              <a:rPr lang="pt-BR" sz="2000" dirty="0"/>
              <a:t>unidade pode enviar mais de uma resposta para a mesma determinação/constatação (guardar histórico).</a:t>
            </a: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/>
              <a:t>Auditoria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0530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484784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1" indent="0">
              <a:buNone/>
            </a:pPr>
            <a:r>
              <a:rPr lang="pt-BR" sz="2000" dirty="0"/>
              <a:t>Uma vez que as unidades tenham se posicionado quanto aos relatórios de auditoria (CGU ou RAINT), a auditoria monta o </a:t>
            </a:r>
            <a:r>
              <a:rPr lang="pt-BR" sz="2000" b="1" i="1" dirty="0"/>
              <a:t>plano de providências</a:t>
            </a:r>
            <a:r>
              <a:rPr lang="pt-BR" sz="2000" dirty="0"/>
              <a:t> em cima das providências </a:t>
            </a:r>
            <a:r>
              <a:rPr lang="pt-BR" sz="2000" dirty="0" smtClean="0"/>
              <a:t>declaradas</a:t>
            </a:r>
            <a:endParaRPr lang="pt-BR" sz="2000" dirty="0"/>
          </a:p>
          <a:p>
            <a:pPr marL="171451" indent="0">
              <a:buNone/>
            </a:pPr>
            <a:endParaRPr lang="pt-BR" sz="2000" dirty="0"/>
          </a:p>
          <a:p>
            <a:pPr marL="171451" indent="0">
              <a:buNone/>
            </a:pPr>
            <a:endParaRPr lang="pt-BR" sz="2000" dirty="0" smtClean="0"/>
          </a:p>
          <a:p>
            <a:pPr marL="171451" indent="0">
              <a:buNone/>
            </a:pPr>
            <a:endParaRPr lang="pt-BR" sz="2000" dirty="0"/>
          </a:p>
          <a:p>
            <a:pPr marL="171451" indent="0">
              <a:buNone/>
            </a:pPr>
            <a:r>
              <a:rPr lang="pt-BR" sz="2000" dirty="0" smtClean="0"/>
              <a:t>O </a:t>
            </a:r>
            <a:r>
              <a:rPr lang="pt-BR" sz="2000" dirty="0"/>
              <a:t>Plano de Providências é o documento elaborado pelas unidades jurisdicionadas e encaminhado ao órgão de controle interno para o monitoramento das recomendações formuladas e encaminhamento de soluções adotadas para saneamento dos registros identificados pelo órgão de controle interno</a:t>
            </a:r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Plano de Providência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427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8247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dirty="0" smtClean="0"/>
              <a:t>Exemplo sequência TCU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3151" y="1658194"/>
            <a:ext cx="5400040" cy="299910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tretch>
            <a:fillRect/>
          </a:stretch>
        </p:blipFill>
        <p:spPr>
          <a:xfrm>
            <a:off x="483151" y="5094407"/>
            <a:ext cx="5400040" cy="13582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47" y="1409464"/>
            <a:ext cx="1267002" cy="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1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" name="Imagem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4732624"/>
            <a:ext cx="7923772" cy="1739319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53956" y="116632"/>
            <a:ext cx="6636086" cy="42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3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764704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dirty="0"/>
              <a:t>Para a unidade do usuário aparece as determinações</a:t>
            </a:r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2120864"/>
            <a:ext cx="5400040" cy="232664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5"/>
          <a:stretch>
            <a:fillRect/>
          </a:stretch>
        </p:blipFill>
        <p:spPr>
          <a:xfrm>
            <a:off x="179512" y="4751017"/>
            <a:ext cx="7306945" cy="16859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90136"/>
            <a:ext cx="2324424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68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1_Concurso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2DA2BF"/>
      </a:accent4>
      <a:accent5>
        <a:srgbClr val="DA1F28"/>
      </a:accent5>
      <a:accent6>
        <a:srgbClr val="FFFFFF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342</Words>
  <Application>Microsoft Office PowerPoint</Application>
  <PresentationFormat>Apresentação na tela (4:3)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Custom Theme</vt:lpstr>
      <vt:lpstr>SIPAC Sistema Integrado de Patrimônio, Administração e Contratos</vt:lpstr>
      <vt:lpstr>Auditoria</vt:lpstr>
      <vt:lpstr>Auditoria </vt:lpstr>
      <vt:lpstr>Auditoria</vt:lpstr>
      <vt:lpstr>Auditoria</vt:lpstr>
      <vt:lpstr>Plano de Providência</vt:lpstr>
      <vt:lpstr>Exemplo sequência TCU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Permissões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Claucia Luciana Vitalis</cp:lastModifiedBy>
  <cp:revision>559</cp:revision>
  <dcterms:modified xsi:type="dcterms:W3CDTF">2016-05-27T20:12:33Z</dcterms:modified>
</cp:coreProperties>
</file>