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8" r:id="rId2"/>
    <p:sldId id="314" r:id="rId3"/>
    <p:sldId id="257" r:id="rId4"/>
    <p:sldId id="259" r:id="rId5"/>
    <p:sldId id="315" r:id="rId6"/>
    <p:sldId id="261" r:id="rId7"/>
    <p:sldId id="313" r:id="rId8"/>
    <p:sldId id="321" r:id="rId9"/>
    <p:sldId id="343" r:id="rId10"/>
    <p:sldId id="344" r:id="rId11"/>
    <p:sldId id="345" r:id="rId12"/>
    <p:sldId id="347" r:id="rId13"/>
    <p:sldId id="346" r:id="rId14"/>
    <p:sldId id="381" r:id="rId15"/>
    <p:sldId id="382" r:id="rId16"/>
    <p:sldId id="370" r:id="rId17"/>
    <p:sldId id="383" r:id="rId18"/>
    <p:sldId id="372" r:id="rId19"/>
    <p:sldId id="373" r:id="rId20"/>
    <p:sldId id="374" r:id="rId21"/>
    <p:sldId id="375" r:id="rId22"/>
    <p:sldId id="376" r:id="rId23"/>
    <p:sldId id="377" r:id="rId24"/>
    <p:sldId id="378" r:id="rId25"/>
    <p:sldId id="379" r:id="rId26"/>
    <p:sldId id="380" r:id="rId27"/>
    <p:sldId id="348" r:id="rId28"/>
    <p:sldId id="349" r:id="rId29"/>
    <p:sldId id="350" r:id="rId30"/>
    <p:sldId id="351" r:id="rId31"/>
    <p:sldId id="352" r:id="rId32"/>
    <p:sldId id="354" r:id="rId33"/>
    <p:sldId id="364" r:id="rId34"/>
    <p:sldId id="365" r:id="rId35"/>
    <p:sldId id="366" r:id="rId36"/>
    <p:sldId id="367" r:id="rId37"/>
    <p:sldId id="368" r:id="rId38"/>
    <p:sldId id="369" r:id="rId39"/>
    <p:sldId id="384" r:id="rId40"/>
    <p:sldId id="385" r:id="rId41"/>
    <p:sldId id="386" r:id="rId42"/>
    <p:sldId id="325" r:id="rId43"/>
    <p:sldId id="306" r:id="rId44"/>
    <p:sldId id="309" r:id="rId4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0268" autoAdjust="0"/>
  </p:normalViewPr>
  <p:slideViewPr>
    <p:cSldViewPr snapToGrid="0">
      <p:cViewPr varScale="1">
        <p:scale>
          <a:sx n="63" d="100"/>
          <a:sy n="63" d="100"/>
        </p:scale>
        <p:origin x="14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7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30EAE-9C7F-4EE5-9855-DA56CB6793A5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AFCA3-67E6-4D94-A58C-5A1EA9DBBF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42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78ED8D-A261-4E29-A19C-814B2FEAD5D6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3819C-7F99-4D49-9B00-E4AD93FB8E4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60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13 papeis</a:t>
            </a:r>
          </a:p>
          <a:p>
            <a:r>
              <a:rPr lang="pt-BR" dirty="0" smtClean="0"/>
              <a:t>Gestor Veículo - Gerenciar itens de manutenção e cadastro de modelos.</a:t>
            </a:r>
          </a:p>
          <a:p>
            <a:r>
              <a:rPr lang="pt-BR" dirty="0" smtClean="0"/>
              <a:t>Gestor Unidade - Gerenciar todas operações relacionados a sua unidade.</a:t>
            </a:r>
          </a:p>
          <a:p>
            <a:r>
              <a:rPr lang="pt-BR" dirty="0" smtClean="0"/>
              <a:t>Gestor Reserva Deslocamento - a reserva de veículos e deslocamentos.</a:t>
            </a:r>
          </a:p>
          <a:p>
            <a:r>
              <a:rPr lang="pt-BR" dirty="0" smtClean="0"/>
              <a:t>Gestor Global - todas as operações.</a:t>
            </a:r>
          </a:p>
          <a:p>
            <a:r>
              <a:rPr lang="pt-BR" dirty="0" smtClean="0"/>
              <a:t>Atestar Abastecimento Gerador - Atestar um abastecimento de gerador.</a:t>
            </a:r>
          </a:p>
          <a:p>
            <a:r>
              <a:rPr lang="pt-BR" dirty="0" smtClean="0"/>
              <a:t>Administrador Transportes - Habilitar o usuário a ter acesso a caso de uso de tabelas auxiliares e caso de uso mais restritos a administração e desenvolvimento.</a:t>
            </a:r>
          </a:p>
          <a:p>
            <a:r>
              <a:rPr lang="pt-BR" dirty="0" smtClean="0"/>
              <a:t>Gestor Manutenção - Gerenciar itens de manutenção e modelo de veículo. </a:t>
            </a:r>
          </a:p>
          <a:p>
            <a:r>
              <a:rPr lang="pt-BR" dirty="0" smtClean="0"/>
              <a:t>Gestor Licenciamento Multas - Gerenciar a taxa e documentos de veículos.</a:t>
            </a:r>
          </a:p>
          <a:p>
            <a:r>
              <a:rPr lang="pt-BR" dirty="0" smtClean="0"/>
              <a:t>Transporte Portaria - Registrar a entrada e saída de veículos na portaria com sistema desktop.</a:t>
            </a:r>
          </a:p>
          <a:p>
            <a:r>
              <a:rPr lang="pt-BR" dirty="0" smtClean="0"/>
              <a:t>Gestor Abastecimento  - Gerenciar cadastro e informações de combustíveis.</a:t>
            </a:r>
          </a:p>
          <a:p>
            <a:r>
              <a:rPr lang="pt-BR" dirty="0" smtClean="0"/>
              <a:t>Gestor Transportes Local - Consultar relatórios de veículos vinculados à sua unidade.</a:t>
            </a:r>
          </a:p>
          <a:p>
            <a:r>
              <a:rPr lang="pt-BR" dirty="0" smtClean="0"/>
              <a:t>Gestor Entrada Saída Reserva - Gerenciar todas as movimentações de entrada e saídas de veículos de acordo com as reservas.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3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7186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Antes do término do cadastro</a:t>
            </a:r>
            <a:r>
              <a:rPr lang="pt-BR" baseline="0" dirty="0" smtClean="0"/>
              <a:t> de veículos, se deve cadastrar as unidades com disponibilidade de veículo para esse.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8384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3458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3819C-7F99-4D49-9B00-E4AD93FB8E49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120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651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981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25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072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6954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19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310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7642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51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4287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36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505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06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C44A2-5FEA-4105-A9DC-782BF8F5CAD4}" type="datetimeFigureOut">
              <a:rPr lang="pt-BR" smtClean="0"/>
              <a:t>23/10/2017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1BBF-42C5-4D5B-ADE5-33D0CAFA0E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3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92"/>
          <p:cNvSpPr txBox="1">
            <a:spLocks/>
          </p:cNvSpPr>
          <p:nvPr/>
        </p:nvSpPr>
        <p:spPr>
          <a:xfrm>
            <a:off x="431800" y="5724523"/>
            <a:ext cx="8242300" cy="736151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EQUIPE SIPAC:</a:t>
            </a:r>
          </a:p>
          <a:p>
            <a:pPr marL="457200" indent="-31750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Claucia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Vitalis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Luther </a:t>
            </a:r>
            <a:r>
              <a:rPr lang="pt-BR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Jara</a:t>
            </a: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e Robson Machado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74" name="Picture 2" descr="D:\东西\AVMB\Horizont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337" y="358930"/>
            <a:ext cx="4516437" cy="142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93"/>
          <p:cNvSpPr txBox="1">
            <a:spLocks/>
          </p:cNvSpPr>
          <p:nvPr/>
        </p:nvSpPr>
        <p:spPr>
          <a:xfrm>
            <a:off x="1205326" y="2619691"/>
            <a:ext cx="2787918" cy="79187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</a:pPr>
            <a:r>
              <a:rPr lang="pt-BR" sz="35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SIG-SIPAC</a:t>
            </a:r>
            <a:endParaRPr lang="pt-BR" sz="35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1041400" y="3282773"/>
            <a:ext cx="7061200" cy="95553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317492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4500" b="1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TRANSPORTES</a:t>
            </a:r>
            <a:endParaRPr lang="pt-BR" sz="45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978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Veículo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hape 92"/>
          <p:cNvSpPr txBox="1">
            <a:spLocks/>
          </p:cNvSpPr>
          <p:nvPr/>
        </p:nvSpPr>
        <p:spPr>
          <a:xfrm>
            <a:off x="558800" y="1098636"/>
            <a:ext cx="7962900" cy="34494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Cadastrar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veículo na frota de transportes, </a:t>
            </a:r>
            <a:r>
              <a:rPr lang="pt-BR" sz="1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pt-BR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ª </a:t>
            </a:r>
            <a:r>
              <a:rPr lang="pt-BR" sz="1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etapa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sz="1800" dirty="0" smtClean="0">
                <a:solidFill>
                  <a:srgbClr val="FF0000"/>
                </a:solidFill>
              </a:rPr>
              <a:t>Patrimônio Móvel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: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2"/>
          <a:srcRect b="50946"/>
          <a:stretch/>
        </p:blipFill>
        <p:spPr>
          <a:xfrm>
            <a:off x="558800" y="1713879"/>
            <a:ext cx="2568334" cy="7427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9126" y="1713879"/>
            <a:ext cx="3312368" cy="12359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3236639"/>
            <a:ext cx="5184576" cy="227847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349" y="5801912"/>
            <a:ext cx="5197188" cy="7296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020" y="3712214"/>
            <a:ext cx="2785356" cy="18868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698" y="2416363"/>
            <a:ext cx="1086002" cy="53347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19" name="Shape 92"/>
          <p:cNvSpPr txBox="1">
            <a:spLocks/>
          </p:cNvSpPr>
          <p:nvPr/>
        </p:nvSpPr>
        <p:spPr>
          <a:xfrm>
            <a:off x="2564407" y="1611131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 </a:t>
            </a:r>
            <a:endParaRPr lang="pt-BR" sz="2000" dirty="0"/>
          </a:p>
        </p:txBody>
      </p:sp>
      <p:sp>
        <p:nvSpPr>
          <p:cNvPr id="20" name="Shape 92"/>
          <p:cNvSpPr txBox="1">
            <a:spLocks/>
          </p:cNvSpPr>
          <p:nvPr/>
        </p:nvSpPr>
        <p:spPr>
          <a:xfrm>
            <a:off x="5945532" y="2166272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2</a:t>
            </a:r>
            <a:endParaRPr lang="pt-BR" sz="2000" dirty="0"/>
          </a:p>
        </p:txBody>
      </p:sp>
      <p:sp>
        <p:nvSpPr>
          <p:cNvPr id="21" name="Shape 92"/>
          <p:cNvSpPr txBox="1">
            <a:spLocks/>
          </p:cNvSpPr>
          <p:nvPr/>
        </p:nvSpPr>
        <p:spPr>
          <a:xfrm>
            <a:off x="4702169" y="4533712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3</a:t>
            </a:r>
            <a:endParaRPr lang="pt-BR" sz="2000" dirty="0"/>
          </a:p>
        </p:txBody>
      </p:sp>
      <p:sp>
        <p:nvSpPr>
          <p:cNvPr id="22" name="Shape 92"/>
          <p:cNvSpPr txBox="1">
            <a:spLocks/>
          </p:cNvSpPr>
          <p:nvPr/>
        </p:nvSpPr>
        <p:spPr>
          <a:xfrm>
            <a:off x="534846" y="5950806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4</a:t>
            </a:r>
            <a:endParaRPr lang="pt-BR" sz="2000" dirty="0"/>
          </a:p>
        </p:txBody>
      </p:sp>
      <p:sp>
        <p:nvSpPr>
          <p:cNvPr id="23" name="Shape 92"/>
          <p:cNvSpPr txBox="1">
            <a:spLocks/>
          </p:cNvSpPr>
          <p:nvPr/>
        </p:nvSpPr>
        <p:spPr>
          <a:xfrm>
            <a:off x="8234695" y="3979615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5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168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Veículo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/>
          <a:srcRect t="5593"/>
          <a:stretch/>
        </p:blipFill>
        <p:spPr>
          <a:xfrm>
            <a:off x="3180968" y="1445946"/>
            <a:ext cx="2718564" cy="10545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34" y="2703823"/>
            <a:ext cx="7049232" cy="381899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Shape 92"/>
          <p:cNvSpPr txBox="1">
            <a:spLocks/>
          </p:cNvSpPr>
          <p:nvPr/>
        </p:nvSpPr>
        <p:spPr>
          <a:xfrm>
            <a:off x="6833100" y="3235147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2</a:t>
            </a:r>
            <a:endParaRPr lang="pt-BR" sz="2000" dirty="0"/>
          </a:p>
        </p:txBody>
      </p:sp>
      <p:sp>
        <p:nvSpPr>
          <p:cNvPr id="15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9419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Veículo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8811" r="3080"/>
          <a:stretch/>
        </p:blipFill>
        <p:spPr>
          <a:xfrm>
            <a:off x="800752" y="1511087"/>
            <a:ext cx="7640466" cy="13029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6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7" name="Picture 2" descr=" Figura 2: Dados Gerai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5" b="55590"/>
          <a:stretch/>
        </p:blipFill>
        <p:spPr bwMode="auto">
          <a:xfrm>
            <a:off x="800752" y="2872863"/>
            <a:ext cx="7640466" cy="302560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6823881" y="3527493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3</a:t>
            </a:r>
            <a:endParaRPr lang="pt-BR" sz="2000" dirty="0"/>
          </a:p>
        </p:txBody>
      </p:sp>
      <p:sp>
        <p:nvSpPr>
          <p:cNvPr id="9" name="Seta para baixo 8"/>
          <p:cNvSpPr/>
          <p:nvPr/>
        </p:nvSpPr>
        <p:spPr>
          <a:xfrm>
            <a:off x="4468136" y="6110740"/>
            <a:ext cx="152849" cy="37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3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Veículo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 Figura 4: A unidade foi adicionada a lis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24" b="4798"/>
          <a:stretch/>
        </p:blipFill>
        <p:spPr bwMode="auto">
          <a:xfrm>
            <a:off x="1296536" y="1761158"/>
            <a:ext cx="6584074" cy="462986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11978" t="-978" r="17236" b="11861"/>
          <a:stretch/>
        </p:blipFill>
        <p:spPr>
          <a:xfrm>
            <a:off x="1296536" y="6405941"/>
            <a:ext cx="6584074" cy="21582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Picture 4" descr=" Figura 5: Veículo cadastrado com suces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48" y="2132486"/>
            <a:ext cx="2562225" cy="3333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eta para baixo 7"/>
          <p:cNvSpPr/>
          <p:nvPr/>
        </p:nvSpPr>
        <p:spPr>
          <a:xfrm>
            <a:off x="4463825" y="1256909"/>
            <a:ext cx="152849" cy="3717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/>
          <p:cNvCxnSpPr/>
          <p:nvPr/>
        </p:nvCxnSpPr>
        <p:spPr>
          <a:xfrm>
            <a:off x="7702550" y="5863159"/>
            <a:ext cx="7352" cy="3568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27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Motorista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214173"/>
            <a:ext cx="8064821" cy="264738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676" y="5501640"/>
            <a:ext cx="5438912" cy="971611"/>
          </a:xfrm>
          <a:prstGeom prst="rect">
            <a:avLst/>
          </a:prstGeom>
        </p:spPr>
      </p:pic>
      <p:sp>
        <p:nvSpPr>
          <p:cNvPr id="11" name="Shape 92"/>
          <p:cNvSpPr txBox="1">
            <a:spLocks/>
          </p:cNvSpPr>
          <p:nvPr/>
        </p:nvSpPr>
        <p:spPr>
          <a:xfrm>
            <a:off x="558800" y="1586594"/>
            <a:ext cx="7962900" cy="976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tabLst>
                <a:tab pos="95250" algn="l"/>
              </a:tabLst>
            </a:pPr>
            <a:r>
              <a:rPr lang="pt-BR" sz="2000" b="1" dirty="0" smtClean="0"/>
              <a:t>Servidores:</a:t>
            </a:r>
            <a:endParaRPr lang="pt-BR" sz="2000" b="1" dirty="0"/>
          </a:p>
          <a:p>
            <a:pPr marL="4572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12" name="Shape 92"/>
          <p:cNvSpPr txBox="1">
            <a:spLocks/>
          </p:cNvSpPr>
          <p:nvPr/>
        </p:nvSpPr>
        <p:spPr>
          <a:xfrm>
            <a:off x="1457960" y="5762354"/>
            <a:ext cx="7962900" cy="976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tabLst>
                <a:tab pos="95250" algn="l"/>
              </a:tabLst>
            </a:pPr>
            <a:r>
              <a:rPr lang="pt-BR" sz="2000" b="1" dirty="0" smtClean="0"/>
              <a:t>Terceirizados:</a:t>
            </a:r>
            <a:endParaRPr lang="pt-BR" sz="2000" b="1" dirty="0"/>
          </a:p>
          <a:p>
            <a:pPr marL="4572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0454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Garagem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1894133"/>
            <a:ext cx="7954485" cy="21910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1" y="4662139"/>
            <a:ext cx="7962900" cy="78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0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Deslocamento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18" name="Shape 92"/>
          <p:cNvSpPr txBox="1">
            <a:spLocks/>
          </p:cNvSpPr>
          <p:nvPr/>
        </p:nvSpPr>
        <p:spPr>
          <a:xfrm>
            <a:off x="558800" y="1586594"/>
            <a:ext cx="7962900" cy="976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tabLst>
                <a:tab pos="95250" algn="l"/>
              </a:tabLst>
            </a:pPr>
            <a:r>
              <a:rPr lang="pt-BR" sz="2000" b="1" dirty="0"/>
              <a:t>Usado para controlar a saída de veículo com ou sem reserva, cadastrando, alterando, autorizando e atendendo essas reservas.</a:t>
            </a:r>
          </a:p>
          <a:p>
            <a:pPr marL="4572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74" y="2889193"/>
            <a:ext cx="7962900" cy="32271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576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*Fluxo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Shape 150"/>
          <p:cNvPicPr preferRelativeResize="0"/>
          <p:nvPr/>
        </p:nvPicPr>
        <p:blipFill rotWithShape="1">
          <a:blip r:embed="rId2">
            <a:alphaModFix/>
          </a:blip>
          <a:srcRect b="13966"/>
          <a:stretch/>
        </p:blipFill>
        <p:spPr>
          <a:xfrm>
            <a:off x="558800" y="1436214"/>
            <a:ext cx="8164553" cy="50658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9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Requisição de Veículos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(Portal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pt-BR" sz="16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2090057" y="1544411"/>
            <a:ext cx="4900386" cy="31909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Imagem 5"/>
          <p:cNvPicPr/>
          <p:nvPr/>
        </p:nvPicPr>
        <p:blipFill>
          <a:blip r:embed="rId3"/>
          <a:stretch>
            <a:fillRect/>
          </a:stretch>
        </p:blipFill>
        <p:spPr>
          <a:xfrm>
            <a:off x="786727" y="5001626"/>
            <a:ext cx="7919548" cy="14808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086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Requisição de Veículos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(Portal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86" y="1124744"/>
            <a:ext cx="8440328" cy="541095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59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102061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Módulo Patrimônio Móvel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558800" y="1651000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317492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  <a:p>
            <a:pPr marL="457189" indent="-317492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320" y="1569471"/>
            <a:ext cx="7838380" cy="46865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cxnSp>
        <p:nvCxnSpPr>
          <p:cNvPr id="5" name="Conector reto 4"/>
          <p:cNvCxnSpPr>
            <a:stCxn id="2" idx="1"/>
          </p:cNvCxnSpPr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565173"/>
            <a:ext cx="8220407" cy="332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7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Requisição de Veículos</a:t>
            </a: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(Portal </a:t>
            </a:r>
            <a:r>
              <a:rPr lang="pt-BR" sz="1600" b="1" dirty="0" err="1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Admin</a:t>
            </a:r>
            <a:r>
              <a:rPr lang="pt-BR" sz="1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lang="pt-BR" sz="1600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386" y="1279379"/>
            <a:ext cx="6277851" cy="529663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9048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Autorizar Requisição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55" y="1814577"/>
            <a:ext cx="6335244" cy="90411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31" y="1350966"/>
            <a:ext cx="2484704" cy="6719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8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9" name="Shape 92"/>
          <p:cNvSpPr txBox="1">
            <a:spLocks/>
          </p:cNvSpPr>
          <p:nvPr/>
        </p:nvSpPr>
        <p:spPr>
          <a:xfrm>
            <a:off x="2145124" y="1470237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  <p:sp>
        <p:nvSpPr>
          <p:cNvPr id="10" name="Shape 92"/>
          <p:cNvSpPr txBox="1">
            <a:spLocks/>
          </p:cNvSpPr>
          <p:nvPr/>
        </p:nvSpPr>
        <p:spPr>
          <a:xfrm>
            <a:off x="8232589" y="13736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2</a:t>
            </a: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60" y="2828856"/>
            <a:ext cx="5653367" cy="391975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Shape 92"/>
          <p:cNvSpPr txBox="1">
            <a:spLocks/>
          </p:cNvSpPr>
          <p:nvPr/>
        </p:nvSpPr>
        <p:spPr>
          <a:xfrm>
            <a:off x="5620417" y="3965423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2608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Autorizar Requisição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10" name="Shape 92"/>
          <p:cNvSpPr txBox="1">
            <a:spLocks/>
          </p:cNvSpPr>
          <p:nvPr/>
        </p:nvSpPr>
        <p:spPr>
          <a:xfrm>
            <a:off x="7418202" y="1768823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4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1195512"/>
            <a:ext cx="5143500" cy="539897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2124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Registrar Saída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/>
          <a:srcRect t="38633"/>
          <a:stretch/>
        </p:blipFill>
        <p:spPr>
          <a:xfrm>
            <a:off x="363266" y="3761340"/>
            <a:ext cx="8385500" cy="29380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34" y="1401909"/>
            <a:ext cx="3086531" cy="828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15" name="Shape 92"/>
          <p:cNvSpPr txBox="1">
            <a:spLocks/>
          </p:cNvSpPr>
          <p:nvPr/>
        </p:nvSpPr>
        <p:spPr>
          <a:xfrm>
            <a:off x="3237263" y="1401909"/>
            <a:ext cx="653223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  <p:sp>
        <p:nvSpPr>
          <p:cNvPr id="16" name="Shape 92"/>
          <p:cNvSpPr txBox="1">
            <a:spLocks/>
          </p:cNvSpPr>
          <p:nvPr/>
        </p:nvSpPr>
        <p:spPr>
          <a:xfrm>
            <a:off x="7645253" y="407549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3</a:t>
            </a:r>
            <a:endParaRPr lang="pt-BR" sz="2000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66" y="2453823"/>
            <a:ext cx="8385500" cy="8733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8" name="Shape 92"/>
          <p:cNvSpPr txBox="1">
            <a:spLocks/>
          </p:cNvSpPr>
          <p:nvPr/>
        </p:nvSpPr>
        <p:spPr>
          <a:xfrm>
            <a:off x="7932258" y="1940339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2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6001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Registrar Retorno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279" y="1660488"/>
            <a:ext cx="7883941" cy="493048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341" y="1246093"/>
            <a:ext cx="3086531" cy="82879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328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Deslocamento Sem Requisição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91" y="1438236"/>
            <a:ext cx="1486107" cy="5525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3153" y="1458210"/>
            <a:ext cx="6337182" cy="68266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81" y="3592579"/>
            <a:ext cx="6739105" cy="308307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Shape 92"/>
          <p:cNvSpPr txBox="1">
            <a:spLocks/>
          </p:cNvSpPr>
          <p:nvPr/>
        </p:nvSpPr>
        <p:spPr>
          <a:xfrm>
            <a:off x="1687956" y="1470238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  <p:sp>
        <p:nvSpPr>
          <p:cNvPr id="13" name="Shape 92"/>
          <p:cNvSpPr txBox="1">
            <a:spLocks/>
          </p:cNvSpPr>
          <p:nvPr/>
        </p:nvSpPr>
        <p:spPr>
          <a:xfrm>
            <a:off x="6254361" y="1671399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2</a:t>
            </a:r>
            <a:endParaRPr lang="pt-BR" sz="20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9201" y="2434766"/>
            <a:ext cx="3500643" cy="96011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5" name="Shape 92"/>
          <p:cNvSpPr txBox="1">
            <a:spLocks/>
          </p:cNvSpPr>
          <p:nvPr/>
        </p:nvSpPr>
        <p:spPr>
          <a:xfrm>
            <a:off x="6869517" y="4937959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3</a:t>
            </a:r>
            <a:endParaRPr lang="pt-BR" sz="2000" dirty="0"/>
          </a:p>
        </p:txBody>
      </p:sp>
      <p:sp>
        <p:nvSpPr>
          <p:cNvPr id="16" name="Shape 92"/>
          <p:cNvSpPr txBox="1">
            <a:spLocks/>
          </p:cNvSpPr>
          <p:nvPr/>
        </p:nvSpPr>
        <p:spPr>
          <a:xfrm>
            <a:off x="6039844" y="2803503"/>
            <a:ext cx="2099583" cy="591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1800" b="1" dirty="0" smtClean="0"/>
              <a:t>Veículo selecionado</a:t>
            </a:r>
          </a:p>
        </p:txBody>
      </p:sp>
    </p:spTree>
    <p:extLst>
      <p:ext uri="{BB962C8B-B14F-4D97-AF65-F5344CB8AC3E}">
        <p14:creationId xmlns:p14="http://schemas.microsoft.com/office/powerpoint/2010/main" val="14724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Deslocamento Sem Requisição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Imagem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2303090"/>
            <a:ext cx="7979080" cy="3659094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Shape 92"/>
          <p:cNvSpPr txBox="1">
            <a:spLocks/>
          </p:cNvSpPr>
          <p:nvPr/>
        </p:nvSpPr>
        <p:spPr>
          <a:xfrm>
            <a:off x="7243400" y="4132637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4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59976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Abastecimento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558799" y="1256423"/>
            <a:ext cx="7962900" cy="92721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/>
              <a:t>É usado para cadastrar e alterar registros de abastecimento, entrada de combustível, tipos e origem de combustíveis, e estabelecimento contratados</a:t>
            </a:r>
            <a:r>
              <a:rPr lang="pt-BR" sz="2000" b="1" dirty="0" smtClean="0"/>
              <a:t>.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267" y="2599555"/>
            <a:ext cx="7935432" cy="327705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4056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Registrar Abastecimento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114" y="1333526"/>
            <a:ext cx="1839436" cy="83018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1701040" y="1519792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480" r="729" b="1733"/>
          <a:stretch/>
        </p:blipFill>
        <p:spPr>
          <a:xfrm>
            <a:off x="1879601" y="2365245"/>
            <a:ext cx="5689600" cy="427990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Shape 92"/>
          <p:cNvSpPr txBox="1">
            <a:spLocks/>
          </p:cNvSpPr>
          <p:nvPr/>
        </p:nvSpPr>
        <p:spPr>
          <a:xfrm>
            <a:off x="6687280" y="5619591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2</a:t>
            </a:r>
            <a:endParaRPr lang="pt-BR" sz="2000" dirty="0"/>
          </a:p>
        </p:txBody>
      </p:sp>
      <p:pic>
        <p:nvPicPr>
          <p:cNvPr id="10" name="Picture 6" descr="Figura 2: Mensagem de Suces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40" y="1629176"/>
            <a:ext cx="3143250" cy="36195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Importação Abastecimento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6" name="Shape 92"/>
          <p:cNvSpPr txBox="1">
            <a:spLocks/>
          </p:cNvSpPr>
          <p:nvPr/>
        </p:nvSpPr>
        <p:spPr>
          <a:xfrm>
            <a:off x="558800" y="2030608"/>
            <a:ext cx="7962900" cy="4042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•</a:t>
            </a:r>
            <a:r>
              <a:rPr lang="pt-BR" sz="2000" b="1" dirty="0" smtClean="0"/>
              <a:t> Importação </a:t>
            </a:r>
            <a:r>
              <a:rPr lang="pt-BR" sz="2000" b="1" dirty="0"/>
              <a:t>de dados sobre </a:t>
            </a:r>
            <a:r>
              <a:rPr lang="pt-BR" sz="2000" b="1" dirty="0" smtClean="0"/>
              <a:t>abastecimento ocorrido no formato .</a:t>
            </a:r>
            <a:r>
              <a:rPr lang="pt-BR" sz="2000" b="1" dirty="0" err="1" smtClean="0"/>
              <a:t>txt</a:t>
            </a:r>
            <a:r>
              <a:rPr lang="pt-BR" sz="2000" b="1" dirty="0" smtClean="0"/>
              <a:t> </a:t>
            </a:r>
            <a:r>
              <a:rPr lang="pt-BR" sz="2000" b="1" dirty="0"/>
              <a:t>ou .</a:t>
            </a:r>
            <a:r>
              <a:rPr lang="pt-BR" sz="2000" b="1" dirty="0" err="1"/>
              <a:t>csv</a:t>
            </a:r>
            <a:r>
              <a:rPr lang="pt-BR" sz="2000" b="1" dirty="0"/>
              <a:t> separados por </a:t>
            </a:r>
            <a:r>
              <a:rPr lang="pt-BR" sz="2000" b="1" dirty="0" smtClean="0"/>
              <a:t>(;), como por exemplo</a:t>
            </a:r>
            <a:r>
              <a:rPr lang="pt-BR" sz="2000" b="1" dirty="0"/>
              <a:t>: </a:t>
            </a:r>
            <a:endParaRPr lang="pt-BR" sz="2000" b="1" dirty="0" smtClean="0"/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i="1" dirty="0" smtClean="0"/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i="1" dirty="0"/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i="1" dirty="0" smtClean="0"/>
          </a:p>
          <a:p>
            <a:pPr marL="0" indent="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i="1" dirty="0"/>
          </a:p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/>
          </a:p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>
                <a:solidFill>
                  <a:srgbClr val="0070C0"/>
                </a:solidFill>
              </a:rPr>
              <a:t>•</a:t>
            </a:r>
            <a:r>
              <a:rPr lang="pt-BR" sz="2000" b="1" dirty="0" smtClean="0"/>
              <a:t> Importação </a:t>
            </a:r>
            <a:r>
              <a:rPr lang="pt-BR" sz="2000" b="1" dirty="0"/>
              <a:t>manual de abastecimento via serviço webservice </a:t>
            </a:r>
            <a:r>
              <a:rPr lang="pt-BR" sz="2000" b="1" dirty="0" smtClean="0"/>
              <a:t>da empresa não governamental </a:t>
            </a:r>
            <a:r>
              <a:rPr lang="pt-BR" sz="2000" b="1" i="1" dirty="0" err="1" smtClean="0"/>
              <a:t>Nutricash</a:t>
            </a:r>
            <a:r>
              <a:rPr lang="pt-BR" sz="2000" b="1" i="1" dirty="0" smtClean="0"/>
              <a:t> e </a:t>
            </a:r>
            <a:r>
              <a:rPr lang="pt-BR" sz="2000" b="1" i="1" dirty="0" err="1" smtClean="0"/>
              <a:t>Valecard</a:t>
            </a:r>
            <a:r>
              <a:rPr lang="pt-BR" sz="2000" b="1" dirty="0" smtClean="0"/>
              <a:t> </a:t>
            </a:r>
            <a:r>
              <a:rPr lang="pt-BR" sz="2000" b="1" dirty="0"/>
              <a:t>(</a:t>
            </a:r>
            <a:r>
              <a:rPr lang="pt-BR" sz="2000" dirty="0" smtClean="0"/>
              <a:t>sistemas </a:t>
            </a:r>
            <a:r>
              <a:rPr lang="pt-BR" sz="2000" dirty="0"/>
              <a:t>que </a:t>
            </a:r>
            <a:r>
              <a:rPr lang="pt-BR" sz="2000" dirty="0" smtClean="0"/>
              <a:t>controlam </a:t>
            </a:r>
            <a:r>
              <a:rPr lang="pt-BR" sz="2000" dirty="0"/>
              <a:t>o consumo de combustíveis via </a:t>
            </a:r>
            <a:r>
              <a:rPr lang="pt-BR" sz="2000" dirty="0" smtClean="0"/>
              <a:t>Web</a:t>
            </a:r>
            <a:r>
              <a:rPr lang="pt-BR" sz="2000" b="1" dirty="0" smtClean="0"/>
              <a:t>).</a:t>
            </a:r>
            <a:endParaRPr lang="pt-BR" sz="2000" b="1" i="1" dirty="0"/>
          </a:p>
        </p:txBody>
      </p:sp>
      <p:grpSp>
        <p:nvGrpSpPr>
          <p:cNvPr id="7" name="Grupo 6"/>
          <p:cNvGrpSpPr/>
          <p:nvPr/>
        </p:nvGrpSpPr>
        <p:grpSpPr>
          <a:xfrm>
            <a:off x="558800" y="2858612"/>
            <a:ext cx="7962900" cy="1781625"/>
            <a:chOff x="632825" y="2823838"/>
            <a:chExt cx="8961552" cy="207570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8" name="Picture 2" descr="Figura 4: Confirmar Dados da Importação de Abasteciment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7" b="40294"/>
            <a:stretch/>
          </p:blipFill>
          <p:spPr bwMode="auto">
            <a:xfrm>
              <a:off x="632825" y="2823838"/>
              <a:ext cx="8961552" cy="1666276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Figura 4: Confirmar Dados da Importação de Abasteciment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647" r="4677" b="682"/>
            <a:stretch/>
          </p:blipFill>
          <p:spPr bwMode="auto">
            <a:xfrm>
              <a:off x="632825" y="4490114"/>
              <a:ext cx="8961552" cy="409433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31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Principais Funcionalidades</a:t>
            </a: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Shape 92"/>
          <p:cNvSpPr txBox="1">
            <a:spLocks/>
          </p:cNvSpPr>
          <p:nvPr/>
        </p:nvSpPr>
        <p:spPr>
          <a:xfrm>
            <a:off x="575129" y="1438726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Controle da frota de veículos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 smtClean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Registro de gastos com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	▪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Combustível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	▪ </a:t>
            </a:r>
            <a:r>
              <a:rPr lang="pt-BR" sz="24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Manutenção</a:t>
            </a: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Registro de Licenciamentos, Infrações e Multas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pt-BR" sz="24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Diversos comparativos referentes aos veículos</a:t>
            </a:r>
            <a:endParaRPr lang="pt-BR" sz="2400" b="1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endParaRPr lang="pt-BR" sz="2400" b="1" dirty="0"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•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Controle de 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	▪ </a:t>
            </a:r>
            <a:r>
              <a:rPr lang="pt-BR" sz="2400" b="1" dirty="0" smtClean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Entrada e Saída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de veículos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>
                <a:solidFill>
                  <a:srgbClr val="0070C0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	▪ </a:t>
            </a:r>
            <a:r>
              <a:rPr lang="pt-BR" sz="2400" b="1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ea typeface="Tahoma" panose="020B0604030504040204" pitchFamily="34" charset="0"/>
                <a:cs typeface="Arial" panose="020B0604020202020204" pitchFamily="34" charset="0"/>
              </a:rPr>
              <a:t>Motoristas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9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Críticas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sp>
        <p:nvSpPr>
          <p:cNvPr id="7" name="Shape 92"/>
          <p:cNvSpPr txBox="1">
            <a:spLocks/>
          </p:cNvSpPr>
          <p:nvPr/>
        </p:nvSpPr>
        <p:spPr>
          <a:xfrm>
            <a:off x="558800" y="1784524"/>
            <a:ext cx="7962900" cy="9765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/>
              <a:t>É usado para configurar criticas a serem executadas sobre cadastros </a:t>
            </a:r>
            <a:r>
              <a:rPr lang="pt-BR" sz="2000" b="1" dirty="0" smtClean="0"/>
              <a:t>realizados, permitindo </a:t>
            </a:r>
            <a:r>
              <a:rPr lang="pt-BR" sz="2000" b="1" dirty="0"/>
              <a:t>listar e analisar erros e criticas identificadas.</a:t>
            </a:r>
          </a:p>
          <a:p>
            <a:pPr marL="4572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3420883"/>
            <a:ext cx="8222101" cy="17369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493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Analisar Ocorrências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hape 92"/>
          <p:cNvSpPr txBox="1">
            <a:spLocks/>
          </p:cNvSpPr>
          <p:nvPr/>
        </p:nvSpPr>
        <p:spPr>
          <a:xfrm>
            <a:off x="5046407" y="178452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28" y="1289950"/>
            <a:ext cx="2524477" cy="117173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8787" y="1289950"/>
            <a:ext cx="4922913" cy="13755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961" y="3160044"/>
            <a:ext cx="6906420" cy="339349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Shape 92"/>
          <p:cNvSpPr txBox="1">
            <a:spLocks/>
          </p:cNvSpPr>
          <p:nvPr/>
        </p:nvSpPr>
        <p:spPr>
          <a:xfrm>
            <a:off x="1888238" y="1585458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</a:t>
            </a:r>
            <a:endParaRPr lang="pt-BR" sz="2000" dirty="0"/>
          </a:p>
        </p:txBody>
      </p:sp>
      <p:sp>
        <p:nvSpPr>
          <p:cNvPr id="13" name="Shape 92"/>
          <p:cNvSpPr txBox="1">
            <a:spLocks/>
          </p:cNvSpPr>
          <p:nvPr/>
        </p:nvSpPr>
        <p:spPr>
          <a:xfrm>
            <a:off x="7556541" y="1575967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2</a:t>
            </a:r>
            <a:endParaRPr lang="pt-BR" sz="2000" dirty="0"/>
          </a:p>
        </p:txBody>
      </p:sp>
      <p:sp>
        <p:nvSpPr>
          <p:cNvPr id="14" name="Shape 92"/>
          <p:cNvSpPr txBox="1">
            <a:spLocks/>
          </p:cNvSpPr>
          <p:nvPr/>
        </p:nvSpPr>
        <p:spPr>
          <a:xfrm>
            <a:off x="7174000" y="3509664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4</a:t>
            </a:r>
            <a:endParaRPr lang="pt-BR" sz="20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329" y="2864534"/>
            <a:ext cx="2264872" cy="93549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Shape 92"/>
          <p:cNvSpPr txBox="1">
            <a:spLocks/>
          </p:cNvSpPr>
          <p:nvPr/>
        </p:nvSpPr>
        <p:spPr>
          <a:xfrm>
            <a:off x="2099008" y="3014622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 smtClean="0"/>
              <a:t>3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18208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Gastos/Manutenção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hape 92"/>
          <p:cNvSpPr txBox="1">
            <a:spLocks/>
          </p:cNvSpPr>
          <p:nvPr/>
        </p:nvSpPr>
        <p:spPr>
          <a:xfrm>
            <a:off x="603632" y="1424165"/>
            <a:ext cx="7918068" cy="26155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75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/>
              <a:t>• É usado para gerenciar gastos e </a:t>
            </a:r>
            <a:r>
              <a:rPr lang="pt-BR" sz="2000" b="1" dirty="0" smtClean="0"/>
              <a:t>manutenções, </a:t>
            </a:r>
            <a:r>
              <a:rPr lang="pt-BR" sz="2000" b="1" dirty="0"/>
              <a:t>como </a:t>
            </a:r>
            <a:r>
              <a:rPr lang="pt-BR" sz="2000" b="1" dirty="0" smtClean="0"/>
              <a:t>tipo, </a:t>
            </a:r>
            <a:r>
              <a:rPr lang="pt-BR" sz="2000" b="1" dirty="0"/>
              <a:t>origem e finalidade, além de gerenciar gastos com transportes</a:t>
            </a:r>
            <a:r>
              <a:rPr lang="pt-BR" sz="2000" b="1" dirty="0" smtClean="0"/>
              <a:t>. Qualquer </a:t>
            </a:r>
            <a:r>
              <a:rPr lang="pt-BR" sz="2000" b="1" dirty="0"/>
              <a:t>ocorrência que provoque a troca de peça ou execução de serviço em um </a:t>
            </a:r>
            <a:r>
              <a:rPr lang="pt-BR" sz="2000" b="1" dirty="0" smtClean="0"/>
              <a:t>veículo é manutenção.</a:t>
            </a:r>
            <a:endParaRPr lang="pt-BR" sz="2000" b="1" dirty="0"/>
          </a:p>
          <a:p>
            <a:pPr marL="3175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/>
              <a:t>• Antes de cadastrar manutenção, é necessário </a:t>
            </a:r>
            <a:r>
              <a:rPr lang="pt-BR" sz="2000" b="1" dirty="0" smtClean="0"/>
              <a:t>cadastrar material </a:t>
            </a:r>
            <a:r>
              <a:rPr lang="pt-BR" sz="2000" b="1" dirty="0"/>
              <a:t>em </a:t>
            </a:r>
            <a:r>
              <a:rPr lang="pt-BR" sz="2000" b="1" dirty="0" smtClean="0"/>
              <a:t>Catálogo </a:t>
            </a:r>
            <a:r>
              <a:rPr lang="pt-BR" sz="2000" b="1" dirty="0"/>
              <a:t>de </a:t>
            </a:r>
            <a:r>
              <a:rPr lang="pt-BR" sz="2000" b="1" dirty="0" smtClean="0"/>
              <a:t>Materiais, </a:t>
            </a:r>
            <a:r>
              <a:rPr lang="pt-BR" sz="2000" b="1" dirty="0"/>
              <a:t>como </a:t>
            </a:r>
            <a:r>
              <a:rPr lang="pt-BR" sz="2000" b="1" dirty="0" smtClean="0"/>
              <a:t>pneu</a:t>
            </a:r>
            <a:r>
              <a:rPr lang="pt-BR" sz="2000" b="1" dirty="0"/>
              <a:t>, </a:t>
            </a:r>
            <a:r>
              <a:rPr lang="pt-BR" sz="2000" b="1" dirty="0" smtClean="0"/>
              <a:t>aro</a:t>
            </a:r>
            <a:r>
              <a:rPr lang="pt-BR" sz="2000" b="1" dirty="0"/>
              <a:t>, </a:t>
            </a:r>
            <a:r>
              <a:rPr lang="pt-BR" sz="2000" b="1" dirty="0" smtClean="0"/>
              <a:t>óleo</a:t>
            </a:r>
            <a:r>
              <a:rPr lang="pt-BR" sz="2000" b="1" dirty="0"/>
              <a:t>, etc. </a:t>
            </a:r>
          </a:p>
          <a:p>
            <a:pPr marL="457200" indent="-31750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32" y="3882574"/>
            <a:ext cx="7969473" cy="23285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48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*Fluxo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Shape 326"/>
          <p:cNvPicPr preferRelativeResize="0"/>
          <p:nvPr/>
        </p:nvPicPr>
        <p:blipFill rotWithShape="1">
          <a:blip r:embed="rId2">
            <a:alphaModFix/>
          </a:blip>
          <a:srcRect b="16691"/>
          <a:stretch/>
        </p:blipFill>
        <p:spPr>
          <a:xfrm>
            <a:off x="545152" y="1559043"/>
            <a:ext cx="8156094" cy="4859350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420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Licenciamento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hape 92"/>
          <p:cNvSpPr txBox="1">
            <a:spLocks/>
          </p:cNvSpPr>
          <p:nvPr/>
        </p:nvSpPr>
        <p:spPr>
          <a:xfrm>
            <a:off x="558800" y="2077770"/>
            <a:ext cx="8085731" cy="14706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/>
              <a:t>É </a:t>
            </a:r>
            <a:r>
              <a:rPr lang="pt-BR" sz="2000" b="1" dirty="0"/>
              <a:t>usado para cadastrar alguma taxas e seguros para </a:t>
            </a:r>
            <a:r>
              <a:rPr lang="pt-BR" sz="2000" b="1" dirty="0" smtClean="0"/>
              <a:t>algum veículo</a:t>
            </a:r>
            <a:r>
              <a:rPr lang="pt-BR" sz="2000" b="1" dirty="0"/>
              <a:t>. Exemplos de documentos: IPVA, laudo de vistoria, certificado de registro de veículo, etc.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5" y="3743325"/>
            <a:ext cx="8061666" cy="206228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5125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Multas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hape 92"/>
          <p:cNvSpPr txBox="1">
            <a:spLocks/>
          </p:cNvSpPr>
          <p:nvPr/>
        </p:nvSpPr>
        <p:spPr>
          <a:xfrm>
            <a:off x="605240" y="1402497"/>
            <a:ext cx="7916460" cy="2023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/>
              <a:t>É </a:t>
            </a:r>
            <a:r>
              <a:rPr lang="pt-BR" sz="2000" b="1" dirty="0"/>
              <a:t>usado para cadastrar multas recebidas. </a:t>
            </a:r>
            <a:r>
              <a:rPr lang="pt-BR" sz="2000" b="1" dirty="0" smtClean="0"/>
              <a:t>O item Cadastrar  infrações e Órgão de Trânsito devem ser cadastradas antes.</a:t>
            </a:r>
            <a:endParaRPr lang="pt-BR" sz="2000" b="1" dirty="0"/>
          </a:p>
        </p:txBody>
      </p:sp>
      <p:pic>
        <p:nvPicPr>
          <p:cNvPr id="10" name="Imagem 9"/>
          <p:cNvPicPr/>
          <p:nvPr/>
        </p:nvPicPr>
        <p:blipFill>
          <a:blip r:embed="rId2"/>
          <a:stretch>
            <a:fillRect/>
          </a:stretch>
        </p:blipFill>
        <p:spPr>
          <a:xfrm>
            <a:off x="605240" y="5029199"/>
            <a:ext cx="8067623" cy="111215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240" y="2301565"/>
            <a:ext cx="8067623" cy="24434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091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Infrações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hape 92"/>
          <p:cNvSpPr txBox="1">
            <a:spLocks/>
          </p:cNvSpPr>
          <p:nvPr/>
        </p:nvSpPr>
        <p:spPr>
          <a:xfrm>
            <a:off x="605240" y="1402497"/>
            <a:ext cx="7916460" cy="2023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000" b="1" dirty="0" smtClean="0"/>
              <a:t>Infrações </a:t>
            </a:r>
            <a:r>
              <a:rPr lang="pt-BR" sz="2000" b="1" dirty="0"/>
              <a:t>são cadastradas com código e descrição disponibilizadas pelo DETRAN. Exemplo: 501-00 Dirigir sem CHN. Além disto, se cadastra a gravidade e a variação do grupo (artigo, inciso, alíneas e valor).</a:t>
            </a:r>
          </a:p>
        </p:txBody>
      </p:sp>
      <p:pic>
        <p:nvPicPr>
          <p:cNvPr id="11" name="Imagem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25710" y="2906485"/>
            <a:ext cx="7895990" cy="345594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7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*Fluxo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70"/>
          <a:stretch/>
        </p:blipFill>
        <p:spPr>
          <a:xfrm>
            <a:off x="558800" y="3025761"/>
            <a:ext cx="8162119" cy="348773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Shape 92"/>
          <p:cNvSpPr txBox="1">
            <a:spLocks/>
          </p:cNvSpPr>
          <p:nvPr/>
        </p:nvSpPr>
        <p:spPr>
          <a:xfrm>
            <a:off x="558800" y="1350819"/>
            <a:ext cx="7916460" cy="20230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pt-BR" sz="2000" b="1" dirty="0" smtClean="0">
                <a:solidFill>
                  <a:schemeClr val="tx1"/>
                </a:solidFill>
              </a:rPr>
              <a:t>Notificação </a:t>
            </a:r>
            <a:r>
              <a:rPr lang="pt-BR" sz="2000" b="1" dirty="0">
                <a:solidFill>
                  <a:schemeClr val="tx1"/>
                </a:solidFill>
              </a:rPr>
              <a:t>de autuação;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None/>
            </a:pPr>
            <a:r>
              <a:rPr lang="pt-BR" sz="2000" b="1" dirty="0">
                <a:solidFill>
                  <a:schemeClr val="tx1"/>
                </a:solidFill>
              </a:rPr>
              <a:t>Notificação de Penalidade;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b="1" dirty="0">
                <a:solidFill>
                  <a:schemeClr val="tx1"/>
                </a:solidFill>
              </a:rPr>
              <a:t>Identificação do condutor;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b="1" dirty="0">
                <a:solidFill>
                  <a:schemeClr val="tx1"/>
                </a:solidFill>
              </a:rPr>
              <a:t>Providências;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None/>
            </a:pPr>
            <a:r>
              <a:rPr lang="pt-BR" sz="2000" b="1" dirty="0">
                <a:solidFill>
                  <a:schemeClr val="tx1"/>
                </a:solidFill>
              </a:rPr>
              <a:t>Recursos</a:t>
            </a:r>
            <a:r>
              <a:rPr lang="pt-BR" sz="2000" b="1" dirty="0" smtClean="0">
                <a:solidFill>
                  <a:schemeClr val="tx1"/>
                </a:solidFill>
              </a:rPr>
              <a:t>;</a:t>
            </a:r>
            <a:endParaRPr lang="pt-B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Relatórios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37" y="1566627"/>
            <a:ext cx="8205927" cy="485893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0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Deslocamento Anual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06" y="1124744"/>
            <a:ext cx="7167688" cy="54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0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Permissões do Módulo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911" y="1124744"/>
            <a:ext cx="6486678" cy="5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7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Movimentação Veículos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65" y="1350819"/>
            <a:ext cx="7376969" cy="488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6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Consumo </a:t>
            </a:r>
            <a:r>
              <a:rPr lang="pt-BR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Gas</a:t>
            </a: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e Km</a:t>
            </a:r>
            <a:endParaRPr lang="pt-BR" b="1" dirty="0" smtClean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65" y="1949493"/>
            <a:ext cx="8745170" cy="393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2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92"/>
          <p:cNvSpPr txBox="1">
            <a:spLocks/>
          </p:cNvSpPr>
          <p:nvPr/>
        </p:nvSpPr>
        <p:spPr>
          <a:xfrm>
            <a:off x="558800" y="1908581"/>
            <a:ext cx="7962900" cy="1406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/>
              <a:t>Dúvidas?</a:t>
            </a:r>
            <a:endParaRPr lang="pt-BR" sz="3500" b="1" dirty="0" smtClea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556000" y="3429000"/>
            <a:ext cx="20193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7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72448" y="1316345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Acesso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ao material de apoio:</a:t>
            </a:r>
          </a:p>
          <a:p>
            <a:pPr algn="ctr">
              <a:buNone/>
            </a:pPr>
            <a:endParaRPr lang="pt-BR" sz="1500" b="1" dirty="0"/>
          </a:p>
          <a:p>
            <a:pPr algn="ctr">
              <a:buNone/>
            </a:pPr>
            <a:r>
              <a:rPr lang="pt-BR" sz="20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https://www.info.ufrn.br/wikisistemas</a:t>
            </a:r>
          </a:p>
          <a:p>
            <a:pPr algn="ctr">
              <a:buNone/>
            </a:pPr>
            <a:r>
              <a: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Consultar usuário e senha com a equipe de TI do Instituto.</a:t>
            </a:r>
          </a:p>
          <a:p>
            <a:pPr algn="ctr">
              <a:buNone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>
              <a:buNone/>
            </a:pPr>
            <a:endParaRPr lang="pt-BR" sz="2000" b="1" u="sng" dirty="0"/>
          </a:p>
          <a:p>
            <a:pPr>
              <a:buNone/>
            </a:pPr>
            <a:endParaRPr lang="pt-BR" sz="2000" b="1" u="sng" dirty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Contatos:</a:t>
            </a: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claucia.vitalis@avmb.com.br</a:t>
            </a: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luther.jara@avmb-asten.com.br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  <a:defRPr/>
            </a:pPr>
            <a:r>
              <a:rPr lang="pt-B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robson.machado@avmb-asten.com.br</a:t>
            </a:r>
            <a:endParaRPr lang="pt-B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0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2"/>
          <p:cNvSpPr txBox="1">
            <a:spLocks/>
          </p:cNvSpPr>
          <p:nvPr/>
        </p:nvSpPr>
        <p:spPr>
          <a:xfrm>
            <a:off x="558800" y="1908580"/>
            <a:ext cx="7962900" cy="476249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/>
              <a:t>Obrigado pela atenção</a:t>
            </a:r>
            <a:r>
              <a:rPr lang="pt-BR" sz="3500" b="1" dirty="0" smtClean="0"/>
              <a:t>!</a:t>
            </a:r>
            <a:endParaRPr lang="pt-BR" sz="3500" b="1" dirty="0" smtClea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2343955" y="3458304"/>
            <a:ext cx="46879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3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Parâmetros do Módulo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SIGAdmin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29" y="1246538"/>
            <a:ext cx="7813376" cy="25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Shape 92"/>
          <p:cNvSpPr txBox="1">
            <a:spLocks/>
          </p:cNvSpPr>
          <p:nvPr/>
        </p:nvSpPr>
        <p:spPr>
          <a:xfrm>
            <a:off x="577711" y="3956764"/>
            <a:ext cx="7962900" cy="999549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 smtClean="0"/>
              <a:t>Os parâmetros devem ser analisados e configurados conforme o uso da instituição.</a:t>
            </a:r>
          </a:p>
          <a:p>
            <a:pPr marL="0" indent="450000" algn="just">
              <a:spcBef>
                <a:spcPts val="0"/>
              </a:spcBef>
              <a:buClr>
                <a:srgbClr val="000000"/>
              </a:buClr>
              <a:buSzPct val="51851"/>
              <a:buNone/>
            </a:pPr>
            <a:r>
              <a:rPr lang="pt-BR" sz="2400" b="1" dirty="0" smtClean="0"/>
              <a:t>			Ex.:</a:t>
            </a:r>
            <a:endParaRPr lang="pt-BR" sz="2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386" y="4742283"/>
            <a:ext cx="4553225" cy="192470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287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Módulos Relacionados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115" y="1635053"/>
            <a:ext cx="1178383" cy="5792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382" y="3211209"/>
            <a:ext cx="1257315" cy="6176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800" y="2364322"/>
            <a:ext cx="2749014" cy="380144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" name="Imagem 13"/>
          <p:cNvPicPr>
            <a:picLocks noChangeAspect="1"/>
          </p:cNvPicPr>
          <p:nvPr/>
        </p:nvPicPr>
        <p:blipFill rotWithShape="1">
          <a:blip r:embed="rId5"/>
          <a:srcRect l="8614"/>
          <a:stretch/>
        </p:blipFill>
        <p:spPr>
          <a:xfrm>
            <a:off x="5303451" y="4005631"/>
            <a:ext cx="3421178" cy="216013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5" name="Shape 92"/>
          <p:cNvSpPr txBox="1">
            <a:spLocks/>
          </p:cNvSpPr>
          <p:nvPr/>
        </p:nvSpPr>
        <p:spPr>
          <a:xfrm>
            <a:off x="3307814" y="1472631"/>
            <a:ext cx="5582447" cy="1738578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latin typeface="Arial"/>
                <a:ea typeface="Arial"/>
                <a:cs typeface="Arial"/>
                <a:sym typeface="Arial"/>
              </a:rPr>
              <a:t>Para usar o módulo, antes é preciso..</a:t>
            </a: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sz="8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latin typeface="Arial"/>
                <a:ea typeface="Arial"/>
                <a:cs typeface="Arial"/>
                <a:sym typeface="Arial"/>
              </a:rPr>
              <a:t>- Cadastrar o bem em Catálogo de Materiais;</a:t>
            </a:r>
          </a:p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2100" b="1" dirty="0" smtClean="0">
                <a:latin typeface="Arial"/>
                <a:ea typeface="Arial"/>
                <a:cs typeface="Arial"/>
                <a:sym typeface="Arial"/>
              </a:rPr>
              <a:t>- Tombar esse bem em Patrimônio Móvel.</a:t>
            </a:r>
          </a:p>
        </p:txBody>
      </p:sp>
    </p:spTree>
    <p:extLst>
      <p:ext uri="{BB962C8B-B14F-4D97-AF65-F5344CB8AC3E}">
        <p14:creationId xmlns:p14="http://schemas.microsoft.com/office/powerpoint/2010/main" val="409121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2"/>
          <p:cNvSpPr txBox="1">
            <a:spLocks/>
          </p:cNvSpPr>
          <p:nvPr/>
        </p:nvSpPr>
        <p:spPr>
          <a:xfrm>
            <a:off x="558800" y="1908581"/>
            <a:ext cx="7962900" cy="140612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endParaRPr lang="pt-BR" sz="2000" b="1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endParaRPr lang="pt-BR" b="1" dirty="0" smtClean="0">
              <a:latin typeface="Arial"/>
              <a:ea typeface="Arial"/>
              <a:cs typeface="Arial"/>
              <a:sym typeface="Arial"/>
            </a:endParaRP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3200" b="1" dirty="0" smtClean="0"/>
              <a:t>Descrição das Funcionalidades.</a:t>
            </a:r>
            <a:endParaRPr lang="pt-BR" sz="3500" b="1" dirty="0" smtClean="0"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1676400" y="3403600"/>
            <a:ext cx="56896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70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1236515"/>
            <a:ext cx="8085138" cy="392952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Aba Frota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029" y="3144442"/>
            <a:ext cx="2153393" cy="345619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9" name="Seta para baixo 8"/>
          <p:cNvSpPr/>
          <p:nvPr/>
        </p:nvSpPr>
        <p:spPr>
          <a:xfrm>
            <a:off x="6251747" y="5285244"/>
            <a:ext cx="174811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Seta para baixo 9"/>
          <p:cNvSpPr/>
          <p:nvPr/>
        </p:nvSpPr>
        <p:spPr>
          <a:xfrm>
            <a:off x="4195012" y="2576185"/>
            <a:ext cx="174811" cy="4034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1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2"/>
          <p:cNvSpPr txBox="1">
            <a:spLocks/>
          </p:cNvSpPr>
          <p:nvPr/>
        </p:nvSpPr>
        <p:spPr>
          <a:xfrm>
            <a:off x="558800" y="330200"/>
            <a:ext cx="7962900" cy="79454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&gt; Cadastrar Veículo</a:t>
            </a:r>
          </a:p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Font typeface="Arial" panose="020B0604020202020204" pitchFamily="34" charset="0"/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" name="Conector reto 4"/>
          <p:cNvCxnSpPr/>
          <p:nvPr/>
        </p:nvCxnSpPr>
        <p:spPr>
          <a:xfrm>
            <a:off x="558800" y="840509"/>
            <a:ext cx="586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230" y="2887331"/>
            <a:ext cx="5522224" cy="355440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110742"/>
            <a:ext cx="2429214" cy="21338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96" y="1821314"/>
            <a:ext cx="1124107" cy="55252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9" name="Shape 92"/>
          <p:cNvSpPr txBox="1">
            <a:spLocks/>
          </p:cNvSpPr>
          <p:nvPr/>
        </p:nvSpPr>
        <p:spPr>
          <a:xfrm>
            <a:off x="2215607" y="3501480"/>
            <a:ext cx="574010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1 </a:t>
            </a:r>
            <a:endParaRPr lang="pt-BR" sz="2000" dirty="0"/>
          </a:p>
        </p:txBody>
      </p:sp>
      <p:sp>
        <p:nvSpPr>
          <p:cNvPr id="10" name="Shape 92"/>
          <p:cNvSpPr txBox="1">
            <a:spLocks/>
          </p:cNvSpPr>
          <p:nvPr/>
        </p:nvSpPr>
        <p:spPr>
          <a:xfrm>
            <a:off x="7792872" y="5460377"/>
            <a:ext cx="592351" cy="5807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5760" marR="0" indent="-19430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21792" marR="0" indent="-151891" algn="l" rtl="0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●"/>
              <a:defRPr sz="2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859536" marR="0" indent="-157861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2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43000" marR="0" indent="-1555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9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3716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600200" marR="0" indent="-158750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8288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0574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286000" marR="0" indent="-168275" algn="l" rtl="0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Font typeface="Arial"/>
              <a:buChar char="●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0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ct val="51851"/>
              <a:buNone/>
            </a:pPr>
            <a:r>
              <a:rPr lang="pt-BR" sz="2800" b="1" dirty="0"/>
              <a:t>2 </a:t>
            </a:r>
            <a:endParaRPr lang="pt-BR" sz="2000" dirty="0"/>
          </a:p>
        </p:txBody>
      </p:sp>
      <p:sp>
        <p:nvSpPr>
          <p:cNvPr id="12" name="Shape 92"/>
          <p:cNvSpPr txBox="1">
            <a:spLocks/>
          </p:cNvSpPr>
          <p:nvPr/>
        </p:nvSpPr>
        <p:spPr>
          <a:xfrm>
            <a:off x="558799" y="1090535"/>
            <a:ext cx="7962900" cy="382494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17500" algn="ctr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1851"/>
              <a:buNone/>
            </a:pP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Cadastrar 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veículo na frota de transportes, </a:t>
            </a:r>
            <a:r>
              <a:rPr lang="pt-BR" sz="1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1ª </a:t>
            </a:r>
            <a:r>
              <a:rPr lang="pt-BR" sz="18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etapa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pt-BR" sz="1800" dirty="0" smtClean="0">
                <a:solidFill>
                  <a:srgbClr val="FF0000"/>
                </a:solidFill>
              </a:rPr>
              <a:t>Catálogo </a:t>
            </a:r>
            <a:r>
              <a:rPr lang="pt-BR" sz="1800" dirty="0">
                <a:solidFill>
                  <a:srgbClr val="FF0000"/>
                </a:solidFill>
              </a:rPr>
              <a:t>de </a:t>
            </a:r>
            <a:r>
              <a:rPr lang="pt-BR" sz="1800" dirty="0" smtClean="0">
                <a:solidFill>
                  <a:srgbClr val="FF0000"/>
                </a:solidFill>
              </a:rPr>
              <a:t>Materiais</a:t>
            </a:r>
            <a:r>
              <a:rPr lang="pt-B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r>
              <a:rPr lang="pt-B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:</a:t>
            </a:r>
            <a:endParaRPr lang="pt-BR" sz="1800" b="1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6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noFill/>
        </a:ln>
      </a:spPr>
      <a:bodyPr vert="horz" lIns="91425" tIns="45700" rIns="91425" bIns="45700" rtlCol="0" anchor="t" anchorCtr="0">
        <a:noAutofit/>
      </a:bodyPr>
      <a:lstStyle>
        <a:defPPr marL="457200" indent="-317500" algn="ctr">
          <a:spcBef>
            <a:spcPts val="0"/>
          </a:spcBef>
          <a:spcAft>
            <a:spcPts val="600"/>
          </a:spcAft>
          <a:buClr>
            <a:srgbClr val="000000"/>
          </a:buClr>
          <a:buSzPct val="51851"/>
          <a:buNone/>
          <a:defRPr sz="1800" b="1" dirty="0">
            <a:solidFill>
              <a:schemeClr val="accent1">
                <a:lumMod val="75000"/>
              </a:schemeClr>
            </a:solidFill>
            <a:latin typeface="Arial"/>
            <a:ea typeface="Arial"/>
            <a:cs typeface="Arial"/>
            <a:sym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13609</TotalTime>
  <Words>764</Words>
  <Application>Microsoft Office PowerPoint</Application>
  <PresentationFormat>Apresentação na tela (4:3)</PresentationFormat>
  <Paragraphs>153</Paragraphs>
  <Slides>44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Tahoma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Robson Pereira Machado</dc:creator>
  <cp:lastModifiedBy>Robson Pereira Machado</cp:lastModifiedBy>
  <cp:revision>105</cp:revision>
  <dcterms:created xsi:type="dcterms:W3CDTF">2015-09-15T17:33:01Z</dcterms:created>
  <dcterms:modified xsi:type="dcterms:W3CDTF">2017-10-23T13:56:16Z</dcterms:modified>
</cp:coreProperties>
</file>