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53"/>
  </p:notesMasterIdLst>
  <p:sldIdLst>
    <p:sldId id="432" r:id="rId2"/>
    <p:sldId id="491" r:id="rId3"/>
    <p:sldId id="498" r:id="rId4"/>
    <p:sldId id="488" r:id="rId5"/>
    <p:sldId id="494" r:id="rId6"/>
    <p:sldId id="495" r:id="rId7"/>
    <p:sldId id="493" r:id="rId8"/>
    <p:sldId id="500" r:id="rId9"/>
    <p:sldId id="526" r:id="rId10"/>
    <p:sldId id="525" r:id="rId11"/>
    <p:sldId id="530" r:id="rId12"/>
    <p:sldId id="515" r:id="rId13"/>
    <p:sldId id="486" r:id="rId14"/>
    <p:sldId id="487" r:id="rId15"/>
    <p:sldId id="503" r:id="rId16"/>
    <p:sldId id="536" r:id="rId17"/>
    <p:sldId id="537" r:id="rId18"/>
    <p:sldId id="538" r:id="rId19"/>
    <p:sldId id="539" r:id="rId20"/>
    <p:sldId id="540" r:id="rId21"/>
    <p:sldId id="504" r:id="rId22"/>
    <p:sldId id="501" r:id="rId23"/>
    <p:sldId id="502" r:id="rId24"/>
    <p:sldId id="508" r:id="rId25"/>
    <p:sldId id="507" r:id="rId26"/>
    <p:sldId id="518" r:id="rId27"/>
    <p:sldId id="496" r:id="rId28"/>
    <p:sldId id="522" r:id="rId29"/>
    <p:sldId id="517" r:id="rId30"/>
    <p:sldId id="553" r:id="rId31"/>
    <p:sldId id="490" r:id="rId32"/>
    <p:sldId id="531" r:id="rId33"/>
    <p:sldId id="558" r:id="rId34"/>
    <p:sldId id="559" r:id="rId35"/>
    <p:sldId id="560" r:id="rId36"/>
    <p:sldId id="562" r:id="rId37"/>
    <p:sldId id="561" r:id="rId38"/>
    <p:sldId id="514" r:id="rId39"/>
    <p:sldId id="506" r:id="rId40"/>
    <p:sldId id="535" r:id="rId41"/>
    <p:sldId id="484" r:id="rId42"/>
    <p:sldId id="492" r:id="rId43"/>
    <p:sldId id="505" r:id="rId44"/>
    <p:sldId id="546" r:id="rId45"/>
    <p:sldId id="547" r:id="rId46"/>
    <p:sldId id="549" r:id="rId47"/>
    <p:sldId id="550" r:id="rId48"/>
    <p:sldId id="543" r:id="rId49"/>
    <p:sldId id="544" r:id="rId50"/>
    <p:sldId id="545" r:id="rId51"/>
    <p:sldId id="552" r:id="rId5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68" autoAdjust="0"/>
    <p:restoredTop sz="94660"/>
  </p:normalViewPr>
  <p:slideViewPr>
    <p:cSldViewPr>
      <p:cViewPr varScale="1">
        <p:scale>
          <a:sx n="70" d="100"/>
          <a:sy n="70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60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80362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0" y="4664075"/>
            <a:ext cx="9150350" cy="0"/>
          </a:xfrm>
          <a:prstGeom prst="rect">
            <a:avLst/>
          </a:prstGeom>
          <a:gradFill>
            <a:gsLst>
              <a:gs pos="0">
                <a:srgbClr val="007897"/>
              </a:gs>
              <a:gs pos="100000">
                <a:srgbClr val="4ABBE0"/>
              </a:gs>
            </a:gsLst>
            <a:lin ang="30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69" name="Shape 69"/>
          <p:cNvGrpSpPr/>
          <p:nvPr/>
        </p:nvGrpSpPr>
        <p:grpSpPr>
          <a:xfrm>
            <a:off x="-11601" y="4953000"/>
            <a:ext cx="9161697" cy="1916452"/>
            <a:chOff x="0" y="0"/>
            <a:chExt cx="2147483647" cy="2147483647"/>
          </a:xfrm>
        </p:grpSpPr>
        <p:sp>
          <p:nvSpPr>
            <p:cNvPr id="70" name="Shape 70"/>
            <p:cNvSpPr/>
            <p:nvPr/>
          </p:nvSpPr>
          <p:spPr>
            <a:xfrm>
              <a:off x="398381776" y="0"/>
              <a:ext cx="1747673040" cy="546790183"/>
            </a:xfrm>
            <a:custGeom>
              <a:avLst/>
              <a:gdLst/>
              <a:ahLst/>
              <a:cxnLst/>
              <a:rect l="0" t="0" r="0" b="0"/>
              <a:pathLst>
                <a:path w="4697" h="367" extrusionOk="0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FCBDC">
                <a:alpha val="39607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11164829" y="318947376"/>
              <a:ext cx="2134890021" cy="883395142"/>
            </a:xfrm>
            <a:custGeom>
              <a:avLst/>
              <a:gdLst/>
              <a:ahLst/>
              <a:cxnLst/>
              <a:rect l="0" t="0" r="0" b="0"/>
              <a:pathLst>
                <a:path w="5760" h="528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72" name="Shape 72"/>
            <p:cNvGrpSpPr/>
            <p:nvPr/>
          </p:nvGrpSpPr>
          <p:grpSpPr>
            <a:xfrm>
              <a:off x="1428798" y="44383519"/>
              <a:ext cx="2146054848" cy="2103100126"/>
              <a:chOff x="0" y="0"/>
              <a:chExt cx="2147483647" cy="2147483647"/>
            </a:xfrm>
          </p:grpSpPr>
          <p:pic>
            <p:nvPicPr>
              <p:cNvPr id="73" name="Shape 73"/>
              <p:cNvPicPr preferRelativeResize="0"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2147483647" cy="2147483647"/>
              </a:xfrm>
              <a:prstGeom prst="rect">
                <a:avLst/>
              </a:prstGeom>
            </p:spPr>
          </p:pic>
          <p:sp>
            <p:nvSpPr>
              <p:cNvPr id="74" name="Shape 74"/>
              <p:cNvSpPr txBox="1"/>
              <p:nvPr/>
            </p:nvSpPr>
            <p:spPr>
              <a:xfrm>
                <a:off x="1429749" y="9555261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pic>
          <p:nvPicPr>
            <p:cNvPr id="75" name="Shape 75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0" y="37555243"/>
              <a:ext cx="2147483647" cy="914985316"/>
            </a:xfrm>
            <a:prstGeom prst="rect">
              <a:avLst/>
            </a:prstGeom>
          </p:spPr>
        </p:pic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41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indent="-19430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spcBef>
                <a:spcPts val="324"/>
              </a:spcBef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spcBef>
                <a:spcPts val="350"/>
              </a:spcBef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spcBef>
                <a:spcPts val="350"/>
              </a:spcBef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spcBef>
                <a:spcPts val="350"/>
              </a:spcBef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spcBef>
                <a:spcPts val="350"/>
              </a:spcBef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spcBef>
                <a:spcPts val="350"/>
              </a:spcBef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spcBef>
                <a:spcPts val="350"/>
              </a:spcBef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spcBef>
                <a:spcPts val="350"/>
              </a:spcBef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647111" y="6408737"/>
            <a:ext cx="3667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nsulta.tesouro.fazenda.gov.br/sta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obson.machado@avmb-asten.com.br" TargetMode="External"/><Relationship Id="rId5" Type="http://schemas.openxmlformats.org/officeDocument/2006/relationships/hyperlink" Target="mailto:claucia.vitalis@avmb.com.br" TargetMode="External"/><Relationship Id="rId4" Type="http://schemas.openxmlformats.org/officeDocument/2006/relationships/hyperlink" Target="https://docs.info.ufrn.br/doku.ph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2" name="Shape 92"/>
          <p:cNvSpPr>
            <a:spLocks noGrp="1"/>
          </p:cNvSpPr>
          <p:nvPr>
            <p:ph idx="4294967295"/>
          </p:nvPr>
        </p:nvSpPr>
        <p:spPr>
          <a:xfrm>
            <a:off x="457199" y="2060848"/>
            <a:ext cx="8229600" cy="38780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17500" algn="ctr" rtl="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6000" b="1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ctr" rtl="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60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MÓDULO             ORÇAMENTO</a:t>
            </a:r>
            <a:endParaRPr lang="pt-BR" sz="66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692696"/>
            <a:ext cx="8229600" cy="1656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pt-BR" sz="66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SIPAC</a:t>
            </a:r>
            <a:br>
              <a:rPr lang="pt-BR" sz="66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3200" dirty="0" smtClean="0"/>
              <a:t>Sistema Integrado de Patrimônio, Administração e Contratos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7864" y="5085184"/>
            <a:ext cx="2419003" cy="137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2" name="Shape 92"/>
          <p:cNvSpPr>
            <a:spLocks noGrp="1"/>
          </p:cNvSpPr>
          <p:nvPr>
            <p:ph idx="4294967295"/>
          </p:nvPr>
        </p:nvSpPr>
        <p:spPr>
          <a:xfrm>
            <a:off x="457199" y="1196752"/>
            <a:ext cx="8229600" cy="5040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3175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1200" dirty="0" smtClean="0"/>
          </a:p>
          <a:p>
            <a:pPr marL="457200" lvl="0" indent="-317500" algn="ctr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120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pt-BR" sz="32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Aba Cotas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93"/>
          <p:cNvSpPr txBox="1">
            <a:spLocks/>
          </p:cNvSpPr>
          <p:nvPr/>
        </p:nvSpPr>
        <p:spPr>
          <a:xfrm>
            <a:off x="539552" y="1412776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indent="450000" algn="just">
              <a:buClr>
                <a:schemeClr val="dk2"/>
              </a:buClr>
              <a:buSzPct val="25000"/>
            </a:pPr>
            <a:r>
              <a:rPr lang="pt-BR" sz="2000" dirty="0" smtClean="0"/>
              <a:t>Limitar as despesas para o ano orçamentário de acordo com o limite máximo registrado para a natureza de despesa da Unidade gestora.</a:t>
            </a:r>
            <a:endParaRPr kumimoji="0" lang="pt-BR" sz="2000" b="1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686" y="3140968"/>
            <a:ext cx="8945314" cy="274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323528" y="342900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pt-BR" sz="32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Relatórios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59832" y="4209680"/>
            <a:ext cx="2829320" cy="264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hape 93"/>
          <p:cNvSpPr txBox="1">
            <a:spLocks/>
          </p:cNvSpPr>
          <p:nvPr/>
        </p:nvSpPr>
        <p:spPr>
          <a:xfrm>
            <a:off x="251520" y="18864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Consultas</a:t>
            </a: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640" y="1196752"/>
            <a:ext cx="2800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8024" y="1196752"/>
            <a:ext cx="293920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pt-BR" sz="32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Aba Movimentações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1520" y="1268760"/>
            <a:ext cx="8229600" cy="474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5" name="Espaço Reservado para Conteúdo 4" descr="estrut. orc..jpg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1403648" y="1196752"/>
            <a:ext cx="6115050" cy="4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pt-BR" sz="32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Distribuição Orçamentária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2" name="Shape 92"/>
          <p:cNvSpPr>
            <a:spLocks noGrp="1"/>
          </p:cNvSpPr>
          <p:nvPr>
            <p:ph idx="4294967295"/>
          </p:nvPr>
        </p:nvSpPr>
        <p:spPr>
          <a:xfrm>
            <a:off x="457199" y="1196752"/>
            <a:ext cx="8229600" cy="5040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2400" dirty="0" smtClean="0"/>
          </a:p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2400" dirty="0" smtClean="0"/>
          </a:p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400" dirty="0" smtClean="0"/>
              <a:t>A ND será realizada para as Unidade Gestoras visualizadas pelo SIAFI. Após receber a Nota de Dotação, a Unidade de Gestora (UG) pode distribuir o orçamento recebido para as suas Unidades Gestoras subordinadas através da operação de </a:t>
            </a:r>
            <a:r>
              <a:rPr lang="pt-BR" sz="2400" b="1" dirty="0" smtClean="0"/>
              <a:t>Distribuição da Dotação</a:t>
            </a:r>
            <a:r>
              <a:rPr lang="pt-BR" sz="2400" dirty="0" smtClean="0"/>
              <a:t>, que por sua vez, poderá distribuir para os Centros de Custos subordinados através da operação de </a:t>
            </a:r>
            <a:r>
              <a:rPr lang="pt-BR" sz="2400" b="1" dirty="0" smtClean="0"/>
              <a:t>Alocação aos Centros de Custos</a:t>
            </a:r>
            <a:r>
              <a:rPr lang="pt-BR" sz="2400" dirty="0" smtClean="0"/>
              <a:t>.</a:t>
            </a:r>
            <a:endParaRPr lang="pt-BR" sz="2400" b="1" i="0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pt-BR" sz="32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Nota de Dotação (ND)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395536" y="116632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pt-BR" sz="32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Nota de Dotação</a:t>
            </a:r>
            <a:br>
              <a:rPr lang="pt-BR" sz="32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9552" y="1817687"/>
            <a:ext cx="8201741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hape 93"/>
          <p:cNvSpPr txBox="1">
            <a:spLocks/>
          </p:cNvSpPr>
          <p:nvPr/>
        </p:nvSpPr>
        <p:spPr>
          <a:xfrm>
            <a:off x="467544" y="836712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45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tabLst/>
              <a:defRPr/>
            </a:pPr>
            <a:r>
              <a:rPr kumimoji="0" lang="pt-BR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 Nota de Dotação (ND) Orçamentária é a primeira etapa da distribuição orçamentária, é através desta operação, que a instituição recebe orçamento. A finalidade desta operação é alimentar o SIPAC com estes dados. </a:t>
            </a:r>
            <a:endParaRPr kumimoji="0" lang="pt-BR" sz="180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2" name="Shape 92"/>
          <p:cNvSpPr>
            <a:spLocks noGrp="1"/>
          </p:cNvSpPr>
          <p:nvPr>
            <p:ph idx="4294967295"/>
          </p:nvPr>
        </p:nvSpPr>
        <p:spPr>
          <a:xfrm>
            <a:off x="457199" y="1196752"/>
            <a:ext cx="8229600" cy="5040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3200" dirty="0" smtClean="0"/>
          </a:p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3200" dirty="0" smtClean="0"/>
          </a:p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3200" dirty="0" smtClean="0"/>
              <a:t>No SIPAC, se o crédito for retirado da uma UG do órgão e for destinado a outro órgão da  união é chamado de </a:t>
            </a:r>
            <a:r>
              <a:rPr lang="pt-BR" sz="3200" u="sng" dirty="0" smtClean="0"/>
              <a:t>anulação de dotação</a:t>
            </a:r>
            <a:r>
              <a:rPr lang="pt-BR" sz="3200" dirty="0" smtClean="0"/>
              <a:t>, que é débito no saldo da unidade</a:t>
            </a:r>
            <a:endParaRPr lang="pt-BR" sz="3200" b="1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2" name="Shape 92"/>
          <p:cNvSpPr>
            <a:spLocks noGrp="1"/>
          </p:cNvSpPr>
          <p:nvPr>
            <p:ph idx="4294967295"/>
          </p:nvPr>
        </p:nvSpPr>
        <p:spPr>
          <a:xfrm>
            <a:off x="457199" y="1196752"/>
            <a:ext cx="8229600" cy="5040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800" dirty="0" smtClean="0"/>
              <a:t>Todas as Notas de Dotação e Crédito são lançadas no SIAFI associadas a um evento, o SIPAC possui suas próprias operações orçamentárias que são </a:t>
            </a:r>
            <a:r>
              <a:rPr lang="pt-BR" sz="2800" b="1" dirty="0" smtClean="0"/>
              <a:t>similares as do SIAFI.</a:t>
            </a:r>
            <a:endParaRPr lang="pt-BR" sz="2800" dirty="0" smtClean="0"/>
          </a:p>
          <a:p>
            <a:pPr marL="457200" indent="-317500" algn="ctr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4800" b="1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/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0" dirty="0" smtClean="0"/>
              <a:t> </a:t>
            </a:r>
            <a:r>
              <a:rPr lang="pt-BR" sz="2800" b="0" dirty="0" smtClean="0"/>
              <a:t>Exemplo de mapeamentos SIAFI-SIPAC (ND): 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5656" y="3429000"/>
            <a:ext cx="609758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31640" y="692696"/>
            <a:ext cx="6134957" cy="246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640" y="3645024"/>
            <a:ext cx="61356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1268760"/>
            <a:ext cx="12001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304468" y="1745181"/>
            <a:ext cx="6535063" cy="394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2" name="Shape 92"/>
          <p:cNvSpPr>
            <a:spLocks noGrp="1"/>
          </p:cNvSpPr>
          <p:nvPr>
            <p:ph idx="4294967295"/>
          </p:nvPr>
        </p:nvSpPr>
        <p:spPr>
          <a:xfrm>
            <a:off x="457199" y="764704"/>
            <a:ext cx="8229600" cy="5040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17500" algn="ctr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000" b="1" dirty="0" smtClean="0"/>
              <a:t>Objetivo</a:t>
            </a:r>
            <a:r>
              <a:rPr lang="pt-BR" sz="2000" dirty="0" smtClean="0"/>
              <a:t>:</a:t>
            </a:r>
            <a:br>
              <a:rPr lang="pt-BR" sz="2000" dirty="0" smtClean="0"/>
            </a:br>
            <a:endParaRPr lang="pt-BR" sz="2000" dirty="0" smtClean="0"/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000" dirty="0" smtClean="0"/>
              <a:t>Integrar as atividades de administração com a execução orçamentária.</a:t>
            </a:r>
          </a:p>
          <a:p>
            <a:pPr marL="457200" lvl="0" indent="-317500" algn="ctr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000" b="1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000" b="1" dirty="0" smtClean="0"/>
              <a:t>Possibilita Realizar operações como</a:t>
            </a:r>
            <a:r>
              <a:rPr lang="pt-BR" sz="2000" dirty="0" smtClean="0"/>
              <a:t>: </a:t>
            </a:r>
          </a:p>
          <a:p>
            <a:pPr marL="0" indent="0" algn="just">
              <a:spcBef>
                <a:spcPts val="0"/>
              </a:spcBef>
              <a:buClr>
                <a:srgbClr val="000000"/>
              </a:buClr>
              <a:buSzPct val="51851"/>
              <a:buFont typeface="Wingdings" pitchFamily="2" charset="2"/>
              <a:buChar char="Ø"/>
            </a:pPr>
            <a:r>
              <a:rPr lang="pt-BR" sz="2000" dirty="0" smtClean="0"/>
              <a:t> Nota de dotação</a:t>
            </a:r>
          </a:p>
          <a:p>
            <a:pPr marL="0" indent="0" algn="just">
              <a:spcBef>
                <a:spcPts val="0"/>
              </a:spcBef>
              <a:buClr>
                <a:srgbClr val="000000"/>
              </a:buClr>
              <a:buSzPct val="51851"/>
              <a:buFont typeface="Wingdings" pitchFamily="2" charset="2"/>
              <a:buChar char="Ø"/>
            </a:pPr>
            <a:endParaRPr lang="pt-BR" sz="2000" dirty="0" smtClean="0"/>
          </a:p>
          <a:p>
            <a:pPr marL="0" indent="0" algn="just">
              <a:spcBef>
                <a:spcPts val="0"/>
              </a:spcBef>
              <a:buClr>
                <a:srgbClr val="000000"/>
              </a:buClr>
              <a:buSzPct val="51851"/>
              <a:buFont typeface="Wingdings" pitchFamily="2" charset="2"/>
              <a:buChar char="Ø"/>
            </a:pPr>
            <a:r>
              <a:rPr lang="pt-BR" sz="2000" dirty="0" smtClean="0"/>
              <a:t> Distribuição orçamentária para as unidades gestoras subordinadas</a:t>
            </a:r>
          </a:p>
          <a:p>
            <a:pPr marL="0" indent="0" algn="just">
              <a:spcBef>
                <a:spcPts val="0"/>
              </a:spcBef>
              <a:buClr>
                <a:srgbClr val="000000"/>
              </a:buClr>
              <a:buSzPct val="51851"/>
              <a:buFont typeface="Wingdings" pitchFamily="2" charset="2"/>
              <a:buChar char="Ø"/>
            </a:pPr>
            <a:endParaRPr lang="pt-BR" sz="2000" dirty="0" smtClean="0"/>
          </a:p>
          <a:p>
            <a:pPr marL="0" indent="0" algn="just">
              <a:spcBef>
                <a:spcPts val="0"/>
              </a:spcBef>
              <a:buClr>
                <a:srgbClr val="000000"/>
              </a:buClr>
              <a:buSzPct val="51851"/>
              <a:buFont typeface="Wingdings" pitchFamily="2" charset="2"/>
              <a:buChar char="Ø"/>
            </a:pPr>
            <a:r>
              <a:rPr lang="pt-BR" sz="2000" dirty="0" smtClean="0"/>
              <a:t> Anulações de dotações</a:t>
            </a:r>
          </a:p>
          <a:p>
            <a:pPr marL="0" indent="0" algn="just">
              <a:spcBef>
                <a:spcPts val="0"/>
              </a:spcBef>
              <a:buClr>
                <a:srgbClr val="000000"/>
              </a:buClr>
              <a:buSzPct val="51851"/>
              <a:buFont typeface="Wingdings" pitchFamily="2" charset="2"/>
              <a:buChar char="Ø"/>
            </a:pPr>
            <a:endParaRPr lang="pt-BR" sz="2000" dirty="0" smtClean="0"/>
          </a:p>
          <a:p>
            <a:pPr marL="0" indent="0" algn="just">
              <a:spcBef>
                <a:spcPts val="0"/>
              </a:spcBef>
              <a:buClr>
                <a:srgbClr val="000000"/>
              </a:buClr>
              <a:buSzPct val="51851"/>
              <a:buFont typeface="Wingdings" pitchFamily="2" charset="2"/>
              <a:buChar char="Ø"/>
            </a:pPr>
            <a:r>
              <a:rPr lang="pt-BR" sz="2000" dirty="0" smtClean="0"/>
              <a:t> Operações de provisão orçamentária </a:t>
            </a:r>
          </a:p>
          <a:p>
            <a:pPr marL="0" indent="0" algn="just">
              <a:spcBef>
                <a:spcPts val="0"/>
              </a:spcBef>
              <a:buClr>
                <a:srgbClr val="000000"/>
              </a:buClr>
              <a:buSzPct val="51851"/>
              <a:buFont typeface="Wingdings" pitchFamily="2" charset="2"/>
              <a:buChar char="Ø"/>
            </a:pPr>
            <a:endParaRPr lang="pt-BR" sz="2000" dirty="0" smtClean="0"/>
          </a:p>
          <a:p>
            <a:pPr marL="0" indent="0" algn="just">
              <a:spcBef>
                <a:spcPts val="0"/>
              </a:spcBef>
              <a:buClr>
                <a:srgbClr val="000000"/>
              </a:buClr>
              <a:buSzPct val="51851"/>
              <a:buFont typeface="Wingdings" pitchFamily="2" charset="2"/>
              <a:buChar char="Ø"/>
            </a:pPr>
            <a:r>
              <a:rPr lang="pt-BR" sz="2000" dirty="0" smtClean="0"/>
              <a:t> Remanejamentos entre os centros de custos, transferências, empréstimos</a:t>
            </a:r>
          </a:p>
          <a:p>
            <a:pPr marL="0" indent="0" algn="just">
              <a:spcBef>
                <a:spcPts val="0"/>
              </a:spcBef>
              <a:buClr>
                <a:srgbClr val="000000"/>
              </a:buClr>
              <a:buSzPct val="51851"/>
              <a:buFont typeface="Wingdings" pitchFamily="2" charset="2"/>
              <a:buChar char="Ø"/>
            </a:pPr>
            <a:endParaRPr lang="pt-BR" sz="2000" dirty="0" smtClean="0"/>
          </a:p>
          <a:p>
            <a:pPr marL="0" indent="0" algn="just">
              <a:spcBef>
                <a:spcPts val="0"/>
              </a:spcBef>
              <a:buClr>
                <a:srgbClr val="000000"/>
              </a:buClr>
              <a:buSzPct val="51851"/>
              <a:buFont typeface="Wingdings" pitchFamily="2" charset="2"/>
              <a:buChar char="Ø"/>
            </a:pPr>
            <a:r>
              <a:rPr lang="pt-BR" sz="2000" dirty="0" smtClean="0"/>
              <a:t> Cadastro de empenho, etc.</a:t>
            </a:r>
          </a:p>
          <a:p>
            <a:pPr marL="457200" lvl="0" indent="-317500" algn="ctr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000" b="1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-27384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pt-BR" sz="3200" dirty="0" smtClean="0"/>
              <a:t>M</a:t>
            </a:r>
            <a:r>
              <a:rPr lang="pt-BR" sz="32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ódulo Orçamento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59632" y="0"/>
            <a:ext cx="5992062" cy="281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9632" y="2735188"/>
            <a:ext cx="5992813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9632" y="4149846"/>
            <a:ext cx="5976664" cy="266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-17140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pt-BR" sz="3200" dirty="0" smtClean="0"/>
              <a:t>Distribuição da Dotação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m 6" descr="2014_10_03_10_14_45_192.168.1.16_8085_sipac_orcamento_Novidades_SC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484784"/>
            <a:ext cx="8604448" cy="5252409"/>
          </a:xfrm>
          <a:prstGeom prst="rect">
            <a:avLst/>
          </a:prstGeom>
        </p:spPr>
      </p:pic>
      <p:sp>
        <p:nvSpPr>
          <p:cNvPr id="8" name="Shape 93"/>
          <p:cNvSpPr txBox="1">
            <a:spLocks/>
          </p:cNvSpPr>
          <p:nvPr/>
        </p:nvSpPr>
        <p:spPr>
          <a:xfrm>
            <a:off x="35496" y="548680"/>
            <a:ext cx="8820472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indent="450000" algn="just">
              <a:buClr>
                <a:schemeClr val="dk2"/>
              </a:buClr>
              <a:buSzPct val="25000"/>
            </a:pPr>
            <a:r>
              <a:rPr lang="pt-BR" sz="1800" dirty="0" smtClean="0"/>
              <a:t>A Dotação do Orçamento é feita nas Gestoras principais responsáveis pela Dotação Orçamentária e em seguida, é feita uma Distribuição de Dotação para as gestoras vinculadas.</a:t>
            </a:r>
            <a:endParaRPr kumimoji="0" lang="pt-BR" sz="180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5" name="Espaço Reservado para Conteúdo 4" descr="2.jpg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515265" y="1413023"/>
            <a:ext cx="8113469" cy="504031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pt-BR" sz="3200" dirty="0" smtClean="0"/>
              <a:t>Anulação de Distribuição de Dotação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-99392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pt-BR" sz="32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Provisão</a:t>
            </a:r>
            <a:r>
              <a:rPr lang="pt-BR" sz="32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Orçamentária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7586" y="1701055"/>
            <a:ext cx="746882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hape 93"/>
          <p:cNvSpPr txBox="1">
            <a:spLocks/>
          </p:cNvSpPr>
          <p:nvPr/>
        </p:nvSpPr>
        <p:spPr>
          <a:xfrm>
            <a:off x="539552" y="764704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indent="450000" algn="just">
              <a:buClr>
                <a:schemeClr val="dk2"/>
              </a:buClr>
              <a:buSzPct val="25000"/>
            </a:pPr>
            <a:r>
              <a:rPr lang="pt-BR" sz="1800" dirty="0" smtClean="0"/>
              <a:t>A operação de provisão orçamentária é o processo de transferência orçamentária entre células de unidades gestoras que não estão ligadas a dotação do orçamento. </a:t>
            </a:r>
          </a:p>
          <a:p>
            <a:pPr lvl="0" indent="450000" algn="just">
              <a:buClr>
                <a:schemeClr val="dk2"/>
              </a:buClr>
              <a:buSzPct val="25000"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Repasse orçamentário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pt-BR" sz="32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Remanejamento na Gestora</a:t>
            </a:r>
            <a:br>
              <a:rPr lang="pt-BR" sz="32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600" dirty="0" smtClean="0"/>
              <a:t>Transferência de orçamento entre células orçamentárias de uma mesma gestora.</a:t>
            </a:r>
            <a:endParaRPr lang="pt-BR" sz="16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m 6" descr="remanejamen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259659"/>
            <a:ext cx="7320111" cy="525067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5" name="Espaço Reservado para Conteúdo 4" descr="alocação.jpg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1220244" y="1413023"/>
            <a:ext cx="6952156" cy="504031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332656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pt-BR" sz="32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Alocação</a:t>
            </a:r>
            <a:r>
              <a:rPr lang="pt-BR" sz="32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para Centro de Custo</a:t>
            </a:r>
            <a:br>
              <a:rPr lang="pt-BR" sz="32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800" dirty="0" smtClean="0"/>
              <a:t>Transferência de orçamento da gestora para um centro e custo.</a:t>
            </a:r>
            <a:br>
              <a:rPr lang="pt-BR" sz="1800" dirty="0" smtClean="0"/>
            </a:br>
            <a:r>
              <a:rPr lang="pt-BR" sz="1800" dirty="0" smtClean="0"/>
              <a:t>Perfil: Executor de Orçamento Global ou Local </a:t>
            </a:r>
            <a:br>
              <a:rPr lang="pt-BR" sz="1800" dirty="0" smtClean="0"/>
            </a:br>
            <a:endParaRPr lang="pt-BR" sz="18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pt-BR" sz="32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Bloqueio</a:t>
            </a:r>
            <a:r>
              <a:rPr lang="pt-BR" sz="32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de recurso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7544" y="2088341"/>
            <a:ext cx="8229600" cy="407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hape 93"/>
          <p:cNvSpPr txBox="1">
            <a:spLocks/>
          </p:cNvSpPr>
          <p:nvPr/>
        </p:nvSpPr>
        <p:spPr>
          <a:xfrm>
            <a:off x="467544" y="1124744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indent="450000" algn="just">
              <a:buClr>
                <a:schemeClr val="dk2"/>
              </a:buClr>
              <a:buSzPct val="25000"/>
            </a:pPr>
            <a:r>
              <a:rPr lang="pt-BR" sz="1600" dirty="0" smtClean="0"/>
              <a:t>O bloqueio é uma reserva de orçamento de uma célula orçamentária para uso futuro. Esta operação serve como garantia que aquele orçamento bloqueado não será usado enquanto não for desbloqueado.</a:t>
            </a:r>
          </a:p>
          <a:p>
            <a:pPr lvl="0" indent="450000" algn="just">
              <a:buClr>
                <a:schemeClr val="dk2"/>
              </a:buClr>
              <a:buSzPct val="25000"/>
            </a:pPr>
            <a:endParaRPr kumimoji="0" lang="pt-BR" sz="1600" b="1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pt-BR" sz="32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Portal </a:t>
            </a:r>
            <a:r>
              <a:rPr lang="pt-BR" sz="3200" b="1" i="0" u="none" strike="noStrike" cap="none" baseline="0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Admin</a:t>
            </a:r>
            <a:r>
              <a:rPr lang="pt-BR" sz="32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m 6" descr="2014_10_02_09_42_19_SIPAC_Sistema_Integrado_de_Patrimônio_Administração_e_Contrato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209676"/>
            <a:ext cx="8964488" cy="531566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pt-BR" sz="32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Requisições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m 5" descr="port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700808"/>
            <a:ext cx="8604448" cy="446099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pt-BR" sz="32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Utilização </a:t>
            </a:r>
            <a:r>
              <a:rPr lang="pt-BR" sz="3200" b="1" i="0" u="none" strike="noStrike" cap="none" baseline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 orçamento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75731" y="1902365"/>
            <a:ext cx="7792538" cy="362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pt-BR" sz="32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Ligação com outros</a:t>
            </a:r>
            <a:r>
              <a:rPr lang="pt-BR" sz="32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módulos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11560" y="1916832"/>
            <a:ext cx="7906854" cy="341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2" name="Shape 92"/>
          <p:cNvSpPr>
            <a:spLocks noGrp="1"/>
          </p:cNvSpPr>
          <p:nvPr>
            <p:ph idx="4294967295"/>
          </p:nvPr>
        </p:nvSpPr>
        <p:spPr>
          <a:xfrm>
            <a:off x="457199" y="1196752"/>
            <a:ext cx="8229600" cy="5040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17500" algn="ctr" rtl="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6000" b="1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ctr" rtl="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7200" b="1" i="0" u="none" strike="noStrike" cap="none" baseline="0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INTEGRAÇÃO </a:t>
            </a:r>
          </a:p>
          <a:p>
            <a:pPr marL="457200" marR="0" lvl="0" indent="-317500" algn="ctr" rtl="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7200" b="1" i="0" u="none" strike="noStrike" cap="none" baseline="0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SIAFI</a:t>
            </a:r>
          </a:p>
          <a:p>
            <a:pPr marL="457200" marR="0" lvl="0" indent="-317500" algn="ctr" rtl="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6000" b="1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pt-BR" sz="3200" b="1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Sistema Integrado de Patrimônio, Administração e Contratos.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2" name="Shape 92"/>
          <p:cNvSpPr>
            <a:spLocks noGrp="1"/>
          </p:cNvSpPr>
          <p:nvPr>
            <p:ph idx="4294967295"/>
          </p:nvPr>
        </p:nvSpPr>
        <p:spPr>
          <a:xfrm>
            <a:off x="457199" y="1196752"/>
            <a:ext cx="8229600" cy="5040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2400" dirty="0" smtClean="0"/>
          </a:p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2400" dirty="0" smtClean="0"/>
          </a:p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400" dirty="0" smtClean="0"/>
              <a:t>O processo de extração de dados do SIAFI para o SIPAC se dá através do Sistema de Transferência de Arquivos (STA), onde são realizados os downloads dos arquivos de importação, para serem processados (lidos) no SIPAC.</a:t>
            </a:r>
          </a:p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•Os arquivos resultantes da extração serão enviados por email;</a:t>
            </a:r>
          </a:p>
          <a:p>
            <a:pPr>
              <a:buNone/>
            </a:pPr>
            <a:r>
              <a:rPr lang="pt-BR" sz="2400" dirty="0" smtClean="0"/>
              <a:t>•Os arquivos também poderão ser baixados através do menu downloads na opção de extração. </a:t>
            </a:r>
            <a:endParaRPr lang="pt-BR" sz="2400" b="1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pt-BR" sz="32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Integrações com Sistemas de Governo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2" name="Shape 92"/>
          <p:cNvSpPr>
            <a:spLocks noGrp="1"/>
          </p:cNvSpPr>
          <p:nvPr>
            <p:ph idx="4294967295"/>
          </p:nvPr>
        </p:nvSpPr>
        <p:spPr>
          <a:xfrm>
            <a:off x="457199" y="1196752"/>
            <a:ext cx="8229600" cy="5040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450000" algn="just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280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0000" algn="just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80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Poderão ser  importados dois tipos de dados, os </a:t>
            </a:r>
            <a:r>
              <a:rPr lang="pt-BR" sz="28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documentos orçamentários</a:t>
            </a:r>
            <a:r>
              <a:rPr lang="pt-BR" sz="280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que estão diretamente envolvidos com as movimentações</a:t>
            </a:r>
            <a:r>
              <a:rPr lang="pt-BR" sz="28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orçamentárias, e os 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dados auxiliares</a:t>
            </a:r>
            <a:r>
              <a:rPr lang="pt-BR" sz="28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que são utilizados pelos documentos orçamentários.</a:t>
            </a:r>
            <a:endParaRPr lang="pt-BR" sz="280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pt-BR" sz="3200" dirty="0" smtClean="0"/>
              <a:t>Integrações com Sistemas de Governo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2" name="Shape 92"/>
          <p:cNvSpPr>
            <a:spLocks noGrp="1"/>
          </p:cNvSpPr>
          <p:nvPr>
            <p:ph idx="4294967295"/>
          </p:nvPr>
        </p:nvSpPr>
        <p:spPr>
          <a:xfrm>
            <a:off x="457199" y="1196752"/>
            <a:ext cx="8229600" cy="5040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2000" dirty="0" smtClean="0"/>
          </a:p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2400" dirty="0" smtClean="0"/>
          </a:p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400" dirty="0" smtClean="0"/>
              <a:t>• </a:t>
            </a:r>
            <a:r>
              <a:rPr lang="pt-BR" sz="2400" b="1" u="sng" dirty="0" smtClean="0"/>
              <a:t>Manual</a:t>
            </a:r>
            <a:r>
              <a:rPr lang="pt-BR" sz="2400" dirty="0" smtClean="0"/>
              <a:t>: Nesta estratégia o usuário importa o arquivo utilizando o extrator. Será necessário um usuário durante todas as etapas do processo de importação.</a:t>
            </a:r>
          </a:p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2400" dirty="0" smtClean="0"/>
          </a:p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400" dirty="0" smtClean="0"/>
              <a:t>•</a:t>
            </a:r>
            <a:r>
              <a:rPr lang="pt-BR" sz="2400" b="1" u="sng" dirty="0" smtClean="0"/>
              <a:t>Automática</a:t>
            </a:r>
            <a:r>
              <a:rPr lang="pt-BR" sz="2400" dirty="0" smtClean="0"/>
              <a:t>: Haverá um </a:t>
            </a:r>
            <a:r>
              <a:rPr lang="pt-BR" sz="2400" i="1" dirty="0" smtClean="0"/>
              <a:t>timer</a:t>
            </a:r>
            <a:r>
              <a:rPr lang="pt-BR" sz="2400" dirty="0" smtClean="0"/>
              <a:t> responsável pela importação que será executado, não havendo necessidade de um usuário.</a:t>
            </a:r>
            <a:endParaRPr lang="pt-BR" sz="2400" b="1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pt-BR" sz="3200" dirty="0" smtClean="0"/>
              <a:t>Importação de Dados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2" name="Shape 92"/>
          <p:cNvSpPr>
            <a:spLocks noGrp="1"/>
          </p:cNvSpPr>
          <p:nvPr>
            <p:ph idx="4294967295"/>
          </p:nvPr>
        </p:nvSpPr>
        <p:spPr>
          <a:xfrm>
            <a:off x="457199" y="1196752"/>
            <a:ext cx="8229600" cy="5040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pt-BR" sz="2800" dirty="0" smtClean="0"/>
              <a:t>As formas poderão ser compostas de 3 etapas:</a:t>
            </a:r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r>
              <a:rPr lang="pt-BR" sz="2800" dirty="0" smtClean="0"/>
              <a:t>1 - Extração dos Dados do SIAFI;</a:t>
            </a:r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r>
              <a:rPr lang="pt-BR" sz="2800" dirty="0" smtClean="0"/>
              <a:t>2 - Leitura dos Dados para o Esquema Intermediário (SIPAC – SIAFI);</a:t>
            </a:r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r>
              <a:rPr lang="pt-BR" sz="2800" dirty="0" smtClean="0"/>
              <a:t>3  - Consolidação dos Dados do Esquema Intermediário para o Módulo Orçamentário</a:t>
            </a:r>
            <a:endParaRPr lang="pt-BR" sz="2800" b="1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pt-BR" sz="3200" dirty="0" smtClean="0"/>
              <a:t>Importação de Dados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2" name="Shape 92"/>
          <p:cNvSpPr>
            <a:spLocks noGrp="1"/>
          </p:cNvSpPr>
          <p:nvPr>
            <p:ph idx="4294967295"/>
          </p:nvPr>
        </p:nvSpPr>
        <p:spPr>
          <a:xfrm>
            <a:off x="457199" y="1196752"/>
            <a:ext cx="8229600" cy="5040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400" dirty="0" smtClean="0"/>
              <a:t>A Integração entre SIPAC e o SIAFI é realizada de acordo com as estratégias que deverão ser configuradas.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400" dirty="0" smtClean="0"/>
              <a:t>Na forma manual, para os documento orçamentários, DARF, DAR, GPS, Nota de Dotação, Nota de Empenho, Nota de Crédito, NS e OB, realiza somente as etapas 1 e 2.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400" dirty="0" smtClean="0"/>
              <a:t>Na forma automática são realizadas as etapas 1, 2 e 3.</a:t>
            </a:r>
            <a:endParaRPr lang="pt-BR" sz="2400" b="1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pt-BR" sz="3200" dirty="0" smtClean="0"/>
              <a:t>Importação de Dados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2" name="Shape 92"/>
          <p:cNvSpPr>
            <a:spLocks noGrp="1"/>
          </p:cNvSpPr>
          <p:nvPr>
            <p:ph idx="4294967295"/>
          </p:nvPr>
        </p:nvSpPr>
        <p:spPr>
          <a:xfrm>
            <a:off x="457199" y="1196752"/>
            <a:ext cx="8229600" cy="19442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2000" dirty="0" smtClean="0"/>
              <a:t>Os dados dos arquivos de extração das tabelas auxiliares são lidos e armazenados diretamente na base de dados do SIPAC.</a:t>
            </a:r>
          </a:p>
          <a:p>
            <a:pPr marL="0" indent="0">
              <a:spcBef>
                <a:spcPts val="0"/>
              </a:spcBef>
              <a:buNone/>
            </a:pPr>
            <a:endParaRPr lang="pt-BR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BR" sz="2000" dirty="0" smtClean="0"/>
              <a:t>Para ter acesso a leitura de arquivos é necessário o papel de INTEGRADOR_SIAFI_GESTORA ou INTEGRADOR_SIAFI_GLOBAL</a:t>
            </a:r>
            <a:endParaRPr lang="pt-BR" sz="2000" b="1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pt-BR" sz="3200" dirty="0" smtClean="0"/>
              <a:t>Importação de Dados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 descr="https://lh3.googleusercontent.com/8vAh8ZklZ6hNgUWKJyCjoRRkwTNfyHp4v-mLlVJrAVcJrIC5IbaxToAlRBfZFM_GDx82qoyNljuUokfWozo2nIXnoychyFZVzG9Rnn63UYdahToDwHFch2tDq6UQprjFcM8qg1Vfe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3140968"/>
            <a:ext cx="7850138" cy="32075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2" name="Shape 92"/>
          <p:cNvSpPr>
            <a:spLocks noGrp="1"/>
          </p:cNvSpPr>
          <p:nvPr>
            <p:ph idx="4294967295"/>
          </p:nvPr>
        </p:nvSpPr>
        <p:spPr>
          <a:xfrm>
            <a:off x="457199" y="1196752"/>
            <a:ext cx="8229600" cy="17281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000" dirty="0" smtClean="0"/>
              <a:t>Os dados dos arquivos de extração relacionados aos documentos orçamentários, são lidos e armazenados em uma base intermediária.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0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dirty="0" smtClean="0"/>
              <a:t>Para ter acesso a leitura de arquivos é necessário o papel de INTEGRADOR_SIAFI ou INTEGRADOR_SIAFI_GLOBAL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b="1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pt-BR" sz="3200" dirty="0" smtClean="0"/>
              <a:t>Importação de Dados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8" name="Picture 2" descr="https://lh4.googleusercontent.com/JTYhkJBXzhuyC10EvlMiNUnudD_7C20OeVaKr2Knm0lvr8ExfhZULlRjV67Rm23tB5dAq4t-CpRpuma9PrnI6U_0DpS-dbxYe3YPfrusHD6lfafjbw9oWiEKQM89bQpLlyPJfozAx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568" y="3068960"/>
            <a:ext cx="7002810" cy="29044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2" name="Shape 92"/>
          <p:cNvSpPr>
            <a:spLocks noGrp="1"/>
          </p:cNvSpPr>
          <p:nvPr>
            <p:ph idx="4294967295"/>
          </p:nvPr>
        </p:nvSpPr>
        <p:spPr>
          <a:xfrm>
            <a:off x="457199" y="1196752"/>
            <a:ext cx="8229600" cy="5040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17500" algn="ctr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3200" b="1" dirty="0" smtClean="0"/>
          </a:p>
          <a:p>
            <a:pPr marL="457200" lvl="0" indent="-317500" algn="ctr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b="1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pt-BR" sz="3200" dirty="0" smtClean="0"/>
              <a:t>Integrações com o Governo</a:t>
            </a:r>
            <a:br>
              <a:rPr lang="pt-BR" sz="3200" dirty="0" smtClean="0"/>
            </a:br>
            <a:r>
              <a:rPr lang="pt-BR" sz="3200" dirty="0" smtClean="0"/>
              <a:t>Processo manual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88298"/>
            <a:ext cx="9144000" cy="526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5" name="Espaço Reservado para Conteúdo 4" descr="importação manual.jpg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752475" y="1473994"/>
            <a:ext cx="7639050" cy="44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pt-BR" sz="3200" dirty="0" smtClean="0"/>
              <a:t>Integrações com o Governo</a:t>
            </a:r>
            <a:br>
              <a:rPr lang="pt-BR" sz="3200" dirty="0" smtClean="0"/>
            </a:br>
            <a:r>
              <a:rPr lang="pt-BR" sz="3200" dirty="0" smtClean="0"/>
              <a:t>Processo manual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251520" y="2780928"/>
            <a:ext cx="3096344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pt-BR" sz="40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Processo de negócio</a:t>
            </a:r>
            <a:endParaRPr lang="pt-BR" sz="40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m 6" descr="negocio_de_orcamen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938" y="0"/>
            <a:ext cx="3801438" cy="6858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2" name="Shape 92"/>
          <p:cNvSpPr>
            <a:spLocks noGrp="1"/>
          </p:cNvSpPr>
          <p:nvPr>
            <p:ph idx="4294967295"/>
          </p:nvPr>
        </p:nvSpPr>
        <p:spPr>
          <a:xfrm>
            <a:off x="457199" y="1196752"/>
            <a:ext cx="8229600" cy="5040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17500" algn="ctr" rtl="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320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ctr" rtl="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320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Tabelas Auxiliares</a:t>
            </a:r>
          </a:p>
          <a:p>
            <a:pPr marL="457200" marR="0" lvl="0" indent="-317500" algn="ctr" rtl="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3200" dirty="0" smtClean="0"/>
          </a:p>
          <a:p>
            <a:pPr marL="0" indent="450000">
              <a:spcBef>
                <a:spcPts val="0"/>
              </a:spcBef>
              <a:buNone/>
            </a:pPr>
            <a:r>
              <a:rPr lang="pt-BR" sz="3200" dirty="0" smtClean="0"/>
              <a:t>Os dados dos arquivos de extração das tabelas auxiliares são lidos e armazenados diretamente na base de dados do SIPAC.</a:t>
            </a:r>
          </a:p>
          <a:p>
            <a:pPr>
              <a:buNone/>
            </a:pP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pt-BR" sz="3200" dirty="0" smtClean="0"/>
              <a:t>Integrações com o Governo</a:t>
            </a:r>
            <a:br>
              <a:rPr lang="pt-BR" sz="3200" dirty="0" smtClean="0"/>
            </a:br>
            <a:r>
              <a:rPr lang="pt-BR" sz="3200" dirty="0" smtClean="0"/>
              <a:t>Processo manual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2" name="Shape 92"/>
          <p:cNvSpPr>
            <a:spLocks noGrp="1"/>
          </p:cNvSpPr>
          <p:nvPr>
            <p:ph idx="4294967295"/>
          </p:nvPr>
        </p:nvSpPr>
        <p:spPr>
          <a:xfrm>
            <a:off x="457199" y="1196752"/>
            <a:ext cx="8229600" cy="5040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4572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2800" dirty="0" smtClean="0"/>
          </a:p>
          <a:p>
            <a:pPr marL="0" lvl="0" indent="4572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800" dirty="0" smtClean="0"/>
              <a:t>A Integração Online possibilita comunicação em tempo real com os sistemas estruturantes do governo mantidos pelo SERPRO.</a:t>
            </a:r>
          </a:p>
          <a:p>
            <a:pPr marL="0" lvl="0" indent="4572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2800" dirty="0" smtClean="0"/>
          </a:p>
          <a:p>
            <a:pPr marL="0" lvl="0" indent="4572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800" dirty="0" smtClean="0"/>
              <a:t>É adequada para situações em que se deseja importar uma informação de forma imediata (em tempo real), por exemplo: um empenho foi cadastrado no SIAFI a 30 segundos  já se deseja importar.</a:t>
            </a:r>
            <a:endParaRPr lang="pt-BR" sz="2800" b="1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pt-BR" sz="32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Integrações</a:t>
            </a:r>
            <a:r>
              <a:rPr lang="pt-BR" sz="32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com o Governo</a:t>
            </a:r>
            <a:br>
              <a:rPr lang="pt-BR" sz="32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3200" dirty="0" smtClean="0"/>
              <a:t>Online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2" name="Shape 92"/>
          <p:cNvSpPr>
            <a:spLocks noGrp="1"/>
          </p:cNvSpPr>
          <p:nvPr>
            <p:ph idx="4294967295"/>
          </p:nvPr>
        </p:nvSpPr>
        <p:spPr>
          <a:xfrm>
            <a:off x="457199" y="1196752"/>
            <a:ext cx="8229600" cy="5040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endParaRPr lang="pt-BR" sz="2000" dirty="0" smtClean="0"/>
          </a:p>
          <a:p>
            <a:pPr marL="0" indent="194309" algn="just">
              <a:spcBef>
                <a:spcPts val="0"/>
              </a:spcBef>
              <a:buNone/>
            </a:pPr>
            <a:r>
              <a:rPr lang="pt-BR" sz="2000" dirty="0" smtClean="0"/>
              <a:t>Informações que atualmente podem ser importadas em tempo real do SIAFI:</a:t>
            </a:r>
          </a:p>
          <a:p>
            <a:pPr>
              <a:buNone/>
            </a:pPr>
            <a:endParaRPr lang="pt-BR" sz="2000" dirty="0" smtClean="0"/>
          </a:p>
          <a:p>
            <a:r>
              <a:rPr lang="pt-BR" sz="2000" dirty="0" smtClean="0"/>
              <a:t>Nota de Empenho</a:t>
            </a:r>
          </a:p>
          <a:p>
            <a:r>
              <a:rPr lang="pt-BR" sz="2000" dirty="0" smtClean="0"/>
              <a:t>Credor</a:t>
            </a:r>
          </a:p>
          <a:p>
            <a:r>
              <a:rPr lang="pt-BR" sz="2000" dirty="0" smtClean="0"/>
              <a:t>Plano Interno</a:t>
            </a:r>
          </a:p>
          <a:p>
            <a:r>
              <a:rPr lang="pt-BR" sz="2000" dirty="0" smtClean="0"/>
              <a:t>Programa de Trabalho Resumido</a:t>
            </a:r>
          </a:p>
          <a:p>
            <a:r>
              <a:rPr lang="pt-BR" sz="2000" dirty="0" smtClean="0"/>
              <a:t>Programa de Trabalho</a:t>
            </a:r>
          </a:p>
          <a:p>
            <a:pPr marL="457200" marR="0" lvl="0" indent="-317500" algn="ctr" rtl="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000" b="1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pt-BR" sz="3200" dirty="0" smtClean="0"/>
              <a:t>Integrações com o Governo</a:t>
            </a:r>
            <a:br>
              <a:rPr lang="pt-BR" sz="3200" dirty="0" smtClean="0"/>
            </a:br>
            <a:r>
              <a:rPr lang="pt-BR" sz="3200" dirty="0" smtClean="0"/>
              <a:t>Online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984" y="4509120"/>
            <a:ext cx="33337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5" name="Espaço Reservado para Conteúdo 4" descr="importação inline.jpg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669140" y="1196975"/>
            <a:ext cx="7805720" cy="504031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pt-BR" sz="3200" dirty="0" smtClean="0"/>
              <a:t>Integrações com o Governo</a:t>
            </a:r>
            <a:br>
              <a:rPr lang="pt-BR" sz="3200" dirty="0" smtClean="0"/>
            </a:br>
            <a:r>
              <a:rPr lang="pt-BR" sz="3200" dirty="0" smtClean="0"/>
              <a:t>Online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2" name="Shape 92"/>
          <p:cNvSpPr>
            <a:spLocks noGrp="1"/>
          </p:cNvSpPr>
          <p:nvPr>
            <p:ph idx="4294967295"/>
          </p:nvPr>
        </p:nvSpPr>
        <p:spPr>
          <a:xfrm>
            <a:off x="457199" y="1196752"/>
            <a:ext cx="8229600" cy="5040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just"/>
            <a:r>
              <a:rPr lang="pt-BR" sz="2400" dirty="0" smtClean="0"/>
              <a:t>As unidades que são gestoras devem ser configuradas no SIPAC com o código da unidade gestora e o código de gestão correspondentes. Essas informações serão utilizadas para identificar a unidade no SIPAC no momento da importação.</a:t>
            </a:r>
          </a:p>
          <a:p>
            <a:pPr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Essa configuração poderá ser realizada no </a:t>
            </a:r>
            <a:r>
              <a:rPr lang="pt-BR" sz="2400" dirty="0" err="1" smtClean="0"/>
              <a:t>SIGAdmin</a:t>
            </a:r>
            <a:r>
              <a:rPr lang="pt-BR" sz="2400" dirty="0" smtClean="0"/>
              <a:t> (</a:t>
            </a:r>
            <a:r>
              <a:rPr lang="pt-BR" sz="2400" dirty="0" err="1" smtClean="0"/>
              <a:t>SIGAdmin</a:t>
            </a:r>
            <a:r>
              <a:rPr lang="pt-BR" sz="2400" dirty="0" smtClean="0"/>
              <a:t> → Portal </a:t>
            </a:r>
            <a:r>
              <a:rPr lang="pt-BR" sz="2400" dirty="0" err="1" smtClean="0"/>
              <a:t>Admin</a:t>
            </a:r>
            <a:r>
              <a:rPr lang="pt-BR" sz="2400" dirty="0" smtClean="0"/>
              <a:t> → Gestão → Unidades Administrativas/Acadêmicas → Listar/Alterar Unidades), realizando a consulta da unidade desejada e preenchendo os campos “Código Unidade Gestora – SIAFI” e “Código da Gestão – SIAFI”.</a:t>
            </a:r>
          </a:p>
          <a:p>
            <a:pPr marL="457200" marR="0" lvl="0" indent="-317500" algn="ctr" rtl="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400" b="1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ctr" rtl="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6000" b="1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pt-BR" sz="3200" dirty="0" smtClean="0"/>
              <a:t>Extração de dados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2" name="Shape 92"/>
          <p:cNvSpPr>
            <a:spLocks noGrp="1"/>
          </p:cNvSpPr>
          <p:nvPr>
            <p:ph idx="4294967295"/>
          </p:nvPr>
        </p:nvSpPr>
        <p:spPr>
          <a:xfrm>
            <a:off x="457199" y="1196752"/>
            <a:ext cx="8229600" cy="5040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457200" algn="just">
              <a:buNone/>
            </a:pPr>
            <a:r>
              <a:rPr lang="pt-BR" sz="1700" dirty="0" smtClean="0"/>
              <a:t>Os arquivos resultantes da extração serão enviados para o email configurado na extração ou poderão ser baixados através do menu “Download”, opção “Extrações”. Os arquivos listados nessa tela ficarão disponíveis para download por 4 dias úteis e se referem a extrações configuradas com destino:</a:t>
            </a:r>
          </a:p>
          <a:p>
            <a:pPr lvl="1" indent="457200" algn="just">
              <a:buNone/>
            </a:pPr>
            <a:r>
              <a:rPr lang="pt-BR" sz="1700" dirty="0" smtClean="0"/>
              <a:t>Email: o arquivo gerado será enviado para e-mail e poderá ter tamanho de até 1 </a:t>
            </a:r>
            <a:r>
              <a:rPr lang="pt-BR" sz="1700" dirty="0" err="1" smtClean="0"/>
              <a:t>Mb</a:t>
            </a:r>
            <a:r>
              <a:rPr lang="pt-BR" sz="1700" dirty="0" smtClean="0"/>
              <a:t>. Além de enviado o e-mail, a extração estará disponível para download.</a:t>
            </a:r>
          </a:p>
          <a:p>
            <a:pPr lvl="1" indent="457200" algn="just"/>
            <a:r>
              <a:rPr lang="pt-BR" sz="1700" b="1" dirty="0" smtClean="0"/>
              <a:t>Portal on-line</a:t>
            </a:r>
            <a:r>
              <a:rPr lang="pt-BR" sz="1700" dirty="0" smtClean="0"/>
              <a:t>: o arquivo será gerado de imediato, e disponibilizado na área de download. Seu tamanho será limitado a 5Mb. Só é possível incluir extrações desse tipo em horários específicos.</a:t>
            </a:r>
          </a:p>
          <a:p>
            <a:pPr lvl="1" indent="457200" algn="just"/>
            <a:r>
              <a:rPr lang="pt-BR" sz="1700" b="1" dirty="0" smtClean="0"/>
              <a:t>Portal Batch</a:t>
            </a:r>
            <a:r>
              <a:rPr lang="pt-BR" sz="1700" dirty="0" smtClean="0"/>
              <a:t>: o arquivo será gerado à noite , e disponibilizado na área de download. Seu tamanho será limitado a 100Mb. </a:t>
            </a:r>
            <a:br>
              <a:rPr lang="pt-BR" sz="1700" dirty="0" smtClean="0"/>
            </a:br>
            <a:endParaRPr lang="pt-BR" sz="1700" dirty="0" smtClean="0"/>
          </a:p>
          <a:p>
            <a:pPr lvl="1" indent="457200" algn="just">
              <a:buNone/>
            </a:pPr>
            <a:r>
              <a:rPr lang="pt-BR" sz="1700" b="1" dirty="0" smtClean="0"/>
              <a:t>Exemplos de arquivos</a:t>
            </a:r>
            <a:r>
              <a:rPr lang="pt-BR" sz="1700" dirty="0" smtClean="0"/>
              <a:t>:</a:t>
            </a:r>
          </a:p>
          <a:p>
            <a:pPr lvl="1" indent="457200" algn="just">
              <a:buNone/>
            </a:pPr>
            <a:r>
              <a:rPr lang="pt-BR" sz="1700" dirty="0" smtClean="0"/>
              <a:t>153107_NE_20100604.</a:t>
            </a:r>
            <a:r>
              <a:rPr lang="pt-BR" sz="1700" dirty="0" err="1" smtClean="0"/>
              <a:t>ref.gz</a:t>
            </a:r>
            <a:r>
              <a:rPr lang="pt-BR" sz="1700" dirty="0" smtClean="0"/>
              <a:t> (arquivo de layout)</a:t>
            </a:r>
          </a:p>
          <a:p>
            <a:pPr lvl="1" indent="457200" algn="just">
              <a:buNone/>
            </a:pPr>
            <a:r>
              <a:rPr lang="pt-BR" sz="1700" dirty="0" smtClean="0"/>
              <a:t>153107_NE_20100604.txt.</a:t>
            </a:r>
            <a:r>
              <a:rPr lang="pt-BR" sz="1700" dirty="0" err="1" smtClean="0"/>
              <a:t>gz</a:t>
            </a:r>
            <a:r>
              <a:rPr lang="pt-BR" sz="1700" dirty="0" smtClean="0"/>
              <a:t> (arquivo de dados) </a:t>
            </a:r>
            <a:br>
              <a:rPr lang="pt-BR" sz="1700" dirty="0" smtClean="0"/>
            </a:br>
            <a:r>
              <a:rPr lang="pt-BR" sz="1700" dirty="0" smtClean="0"/>
              <a:t>Os arquivos resultantes da extração deverão ser salvos e descompactados em alguma pasta do computador do usuário. Por exemplo, “Meus Documentos”.</a:t>
            </a:r>
          </a:p>
          <a:p>
            <a:pPr marL="457200" marR="0" lvl="0" indent="-317500" algn="ctr" rtl="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400" b="1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pt-BR" sz="3200" dirty="0" smtClean="0"/>
              <a:t>Extração de dados 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2" name="Shape 92"/>
          <p:cNvSpPr>
            <a:spLocks noGrp="1"/>
          </p:cNvSpPr>
          <p:nvPr>
            <p:ph idx="4294967295"/>
          </p:nvPr>
        </p:nvSpPr>
        <p:spPr>
          <a:xfrm>
            <a:off x="457199" y="1196752"/>
            <a:ext cx="8229600" cy="5040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400" dirty="0" smtClean="0"/>
              <a:t>Caso a estratégia de importação esteja configurada como automática, será realizado uma tentativa de consolidação dos dados, que foram importados para a base intermediária, para a base do módulo orçamentário do SIPAC. Caso ocorra algum erro de negócio, será gravada uma pendência e os dados que houveram erros continuarão na base intermediária e poderão ser listados nos links de consolidação. </a:t>
            </a:r>
            <a:br>
              <a:rPr lang="pt-BR" sz="2400" dirty="0" smtClean="0"/>
            </a:br>
            <a:endParaRPr lang="pt-BR" sz="2400" dirty="0" smtClean="0"/>
          </a:p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400" dirty="0" smtClean="0"/>
              <a:t>Os links para a consolidação dos dados podem ser encontrados na aba </a:t>
            </a:r>
            <a:r>
              <a:rPr lang="pt-BR" sz="2400" b="1" dirty="0" smtClean="0"/>
              <a:t>“Integração SIAFI”</a:t>
            </a:r>
            <a:r>
              <a:rPr lang="pt-BR" sz="2400" dirty="0" smtClean="0"/>
              <a:t> do módulo orçamentário do SIPAC. É importante lembrar para acessar a aba, o usuário deve ter o papel INTEGRADOR_ SIAFI. </a:t>
            </a:r>
            <a:br>
              <a:rPr lang="pt-BR" sz="2400" dirty="0" smtClean="0"/>
            </a:br>
            <a:endParaRPr lang="pt-BR" sz="2400" b="1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pt-BR" sz="3200" dirty="0" smtClean="0"/>
              <a:t>Consolidação de Dados </a:t>
            </a:r>
            <a:br>
              <a:rPr lang="pt-BR" sz="3200" dirty="0" smtClean="0"/>
            </a:b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2" name="Shape 92"/>
          <p:cNvSpPr>
            <a:spLocks noGrp="1"/>
          </p:cNvSpPr>
          <p:nvPr>
            <p:ph idx="4294967295"/>
          </p:nvPr>
        </p:nvSpPr>
        <p:spPr>
          <a:xfrm>
            <a:off x="457199" y="260648"/>
            <a:ext cx="8229600" cy="5976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400" dirty="0" smtClean="0"/>
              <a:t>Na tela de importação de documentos orçamentários, será apresentada uma lista com os documentos armazenados na base de dados intermediária (SIAFI), mas que ainda não foram importados para a base do módulo de orçamento do SIPAC. Ao selecionar um ou mais documentos e clicar em </a:t>
            </a:r>
            <a:r>
              <a:rPr lang="pt-BR" sz="2400" b="1" dirty="0" smtClean="0"/>
              <a:t>“Importar”</a:t>
            </a:r>
            <a:r>
              <a:rPr lang="pt-BR" sz="2400" dirty="0" smtClean="0"/>
              <a:t>, a aplicação chama o processador para realizar a importação de cada documento selecionado. Esse procedimento segue as mesmas regras de validação como se o usuário estivesse efetuando o registro utilizando as telas do SIPAC.</a:t>
            </a:r>
          </a:p>
          <a:p>
            <a:pPr marL="0" lv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400" dirty="0" smtClean="0"/>
              <a:t>Ao final da importação, um comprovante é apresentado com a lista de documentos importados com sucesso e a lista de erros encontrados. Também é possível criar e salvar um arquivo de crítica contendo o resumo da importação.</a:t>
            </a:r>
            <a:endParaRPr lang="pt-BR" sz="2400" b="1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2" name="Shape 92"/>
          <p:cNvSpPr>
            <a:spLocks noGrp="1"/>
          </p:cNvSpPr>
          <p:nvPr>
            <p:ph idx="4294967295"/>
          </p:nvPr>
        </p:nvSpPr>
        <p:spPr>
          <a:xfrm>
            <a:off x="457199" y="1196752"/>
            <a:ext cx="8229600" cy="5040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Acessar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STA (Sistema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Transferência de Arquivos </a:t>
            </a:r>
            <a:r>
              <a:rPr lang="pt-BR" sz="2400" dirty="0">
                <a:latin typeface="Arial" pitchFamily="34" charset="0"/>
                <a:cs typeface="Arial" pitchFamily="34" charset="0"/>
                <a:hlinkClick r:id="rId4" tooltip="https://consulta.tesouro.fazenda.gov.br/sta/"/>
              </a:rPr>
              <a:t>https://consulta.tesouro.fazenda.gov.br/sta</a:t>
            </a:r>
            <a:r>
              <a:rPr lang="pt-BR" sz="2400" dirty="0" smtClean="0">
                <a:latin typeface="Arial" pitchFamily="34" charset="0"/>
                <a:cs typeface="Arial" pitchFamily="34" charset="0"/>
                <a:hlinkClick r:id="rId4" tooltip="https://consulta.tesouro.fazenda.gov.br/sta/"/>
              </a:rPr>
              <a:t>/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Informar '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Login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(CPF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)', 'Senha', 'Digite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código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acima'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'Transação'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(Extrator).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Informar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'Nome da Extração' (por exemplo, LISTCREDOR) e clicar em 'Incluir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'.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Selecionar em 'Tipo de Arquivo' o item 'Documento', clicar no botão referente ao 'Nome do Arquivo' e selecionar o '61 - Lista de Credores - LC' (e clicar em selecionar), selecionar a 'Periodicidade' como 'Única', 'Forma de Extração' como 'Período Especificado na Abrangência' e 'Destino' como 'Portal On-line'. Clicar em 'Avançar'.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marL="457200" marR="0" lvl="0" indent="-317500" algn="ctr" rtl="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Font typeface="Wingdings" pitchFamily="2" charset="2"/>
              <a:buChar char="Ø"/>
            </a:pPr>
            <a:endParaRPr lang="pt-BR" sz="6000" b="1" i="0" u="none" strike="noStrike" cap="none" baseline="0" dirty="0" smtClean="0">
              <a:solidFill>
                <a:schemeClr val="dk1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Processo para Extração e Processamento de Dados do SIAFI</a:t>
            </a:r>
            <a:br>
              <a:rPr lang="pt-BR" sz="3200" b="1" dirty="0" smtClean="0">
                <a:latin typeface="Arial" pitchFamily="34" charset="0"/>
                <a:cs typeface="Arial" pitchFamily="34" charset="0"/>
              </a:rPr>
            </a:b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2" name="Shape 92"/>
          <p:cNvSpPr>
            <a:spLocks noGrp="1"/>
          </p:cNvSpPr>
          <p:nvPr>
            <p:ph idx="4294967295"/>
          </p:nvPr>
        </p:nvSpPr>
        <p:spPr>
          <a:xfrm>
            <a:off x="457199" y="1196752"/>
            <a:ext cx="8229600" cy="5040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Clicar no botão referente ao campo 'UG' e manda buscar pelo texto 'Rio Grande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Sul'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clicar no botão pesquisar. Selecionar 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instituto 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clicar em 'Selecionar'.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Informar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'Período' que se deseja recuperar os dados e clicar em 'Avançar'.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Clicar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em 'Confirmar'.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Clicar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no link superior 'Download'/'Extrações' e clicar no link referente ao arquivo de dados e de layout que se deseja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pt-BR" sz="32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Aba cadastro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11227" y="1196975"/>
            <a:ext cx="792154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2" name="Shape 92"/>
          <p:cNvSpPr>
            <a:spLocks noGrp="1"/>
          </p:cNvSpPr>
          <p:nvPr>
            <p:ph idx="4294967295"/>
          </p:nvPr>
        </p:nvSpPr>
        <p:spPr>
          <a:xfrm>
            <a:off x="457199" y="1196752"/>
            <a:ext cx="8229600" cy="5040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Com os arquivos extraídos do SIAFI, partiremos para a leitura do arquivo de layout, para sabermos quais campos vieram no arquivo de dados, qual seu tamanho e tipo.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Depois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lido o arquivo de layout é feito o processamento do arquivo de dados referente ao layout lido. Estes dados são processados e armazenados no esquema SIAFI do banco de dados Administrativo para posterior consulta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marR="0" lvl="0" indent="-317500" algn="ctr" rtl="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Font typeface="Wingdings" pitchFamily="2" charset="2"/>
              <a:buChar char="Ø"/>
            </a:pPr>
            <a:endParaRPr lang="pt-BR" sz="1200" b="1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2" name="Shape 92"/>
          <p:cNvSpPr>
            <a:spLocks noGrp="1"/>
          </p:cNvSpPr>
          <p:nvPr>
            <p:ph idx="4294967295"/>
          </p:nvPr>
        </p:nvSpPr>
        <p:spPr>
          <a:xfrm>
            <a:off x="457199" y="1196752"/>
            <a:ext cx="8229600" cy="5040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800" b="1" dirty="0" smtClean="0"/>
              <a:t>Material apoio:</a:t>
            </a:r>
          </a:p>
          <a:p>
            <a:pPr marL="457200" lvl="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800" b="1" dirty="0">
                <a:hlinkClick r:id="rId4"/>
              </a:rPr>
              <a:t>https://</a:t>
            </a:r>
            <a:r>
              <a:rPr lang="pt-BR" sz="2800" b="1" dirty="0" smtClean="0">
                <a:hlinkClick r:id="rId4"/>
              </a:rPr>
              <a:t>docs.info.ufrn.br/doku.php</a:t>
            </a: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dirty="0" smtClean="0"/>
              <a:t>**Solicitar senha a equipe de TI da Instituição.</a:t>
            </a:r>
          </a:p>
          <a:p>
            <a:pPr marL="457200" lvl="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800" b="1" dirty="0" smtClean="0"/>
          </a:p>
          <a:p>
            <a:pPr marL="457200" lvl="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800" b="1" dirty="0" smtClean="0"/>
          </a:p>
          <a:p>
            <a:pPr marL="457200" lvl="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800" b="1" dirty="0" smtClean="0">
                <a:solidFill>
                  <a:schemeClr val="tx1"/>
                </a:solidFill>
              </a:rPr>
              <a:t>Contato:</a:t>
            </a:r>
          </a:p>
          <a:p>
            <a:pPr marL="457200" lvl="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800" b="1" dirty="0" smtClean="0">
                <a:solidFill>
                  <a:schemeClr val="tx1"/>
                </a:solidFill>
                <a:hlinkClick r:id="rId5"/>
              </a:rPr>
              <a:t>claucia.vitalis@avmb.com.br</a:t>
            </a:r>
            <a:endParaRPr lang="pt-BR" sz="2800" b="1" dirty="0" smtClean="0">
              <a:solidFill>
                <a:schemeClr val="tx1"/>
              </a:solidFill>
            </a:endParaRPr>
          </a:p>
          <a:p>
            <a:pPr marL="457200" lvl="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800" b="1" dirty="0" smtClean="0">
                <a:hlinkClick r:id="rId6"/>
              </a:rPr>
              <a:t>robson.machado@avmb-asten.com.br</a:t>
            </a:r>
            <a:endParaRPr lang="pt-BR" sz="2800" b="1" dirty="0" smtClean="0"/>
          </a:p>
          <a:p>
            <a:pPr marL="457200" lvl="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800" b="1" dirty="0" smtClean="0"/>
              <a:t> </a:t>
            </a:r>
            <a:endParaRPr lang="pt-BR" sz="2800" b="1" dirty="0"/>
          </a:p>
          <a:p>
            <a:pPr marL="457200" marR="0" lvl="0" indent="-317500" algn="ctr" rtl="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6000" b="1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2" name="Shape 92"/>
          <p:cNvSpPr>
            <a:spLocks noGrp="1"/>
          </p:cNvSpPr>
          <p:nvPr>
            <p:ph idx="4294967295"/>
          </p:nvPr>
        </p:nvSpPr>
        <p:spPr>
          <a:xfrm>
            <a:off x="457199" y="1196752"/>
            <a:ext cx="8229600" cy="50405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450000" algn="just" rtl="0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80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aba</a:t>
            </a:r>
            <a:r>
              <a:rPr lang="pt-BR" sz="28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cadastro é composta das funcionalidades que com</a:t>
            </a:r>
            <a:r>
              <a:rPr lang="pt-BR" sz="2800" dirty="0" smtClean="0"/>
              <a:t>põem  a célula orçamentária:</a:t>
            </a:r>
          </a:p>
          <a:p>
            <a:pPr marL="0" indent="0" algn="just">
              <a:spcBef>
                <a:spcPts val="0"/>
              </a:spcBef>
              <a:buClr>
                <a:srgbClr val="000000"/>
              </a:buClr>
              <a:buSzPct val="51851"/>
            </a:pPr>
            <a:r>
              <a:rPr lang="pt-BR" sz="20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Natureza da Despesa</a:t>
            </a:r>
          </a:p>
          <a:p>
            <a:pPr marL="0" indent="0" algn="just">
              <a:spcBef>
                <a:spcPts val="0"/>
              </a:spcBef>
              <a:buClr>
                <a:srgbClr val="000000"/>
              </a:buClr>
              <a:buSzPct val="51851"/>
            </a:pPr>
            <a:r>
              <a:rPr lang="pt-BR" sz="20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Plano Interno</a:t>
            </a:r>
          </a:p>
          <a:p>
            <a:pPr marL="0" indent="0" algn="just">
              <a:spcBef>
                <a:spcPts val="0"/>
              </a:spcBef>
              <a:buClr>
                <a:srgbClr val="000000"/>
              </a:buClr>
              <a:buSzPct val="51851"/>
            </a:pPr>
            <a:r>
              <a:rPr lang="pt-BR" sz="20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Programa de Trabalho</a:t>
            </a:r>
          </a:p>
          <a:p>
            <a:pPr marL="0" indent="0" algn="just">
              <a:spcBef>
                <a:spcPts val="0"/>
              </a:spcBef>
              <a:buClr>
                <a:srgbClr val="000000"/>
              </a:buClr>
              <a:buSzPct val="51851"/>
            </a:pPr>
            <a:r>
              <a:rPr lang="pt-BR" sz="20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PTR</a:t>
            </a:r>
          </a:p>
          <a:p>
            <a:pPr marL="0" indent="0" algn="just">
              <a:spcBef>
                <a:spcPts val="0"/>
              </a:spcBef>
              <a:buClr>
                <a:srgbClr val="000000"/>
              </a:buClr>
              <a:buSzPct val="51851"/>
            </a:pPr>
            <a:r>
              <a:rPr lang="pt-BR" sz="20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Credor</a:t>
            </a:r>
          </a:p>
          <a:p>
            <a:pPr marL="0" indent="0" algn="just">
              <a:spcBef>
                <a:spcPts val="0"/>
              </a:spcBef>
              <a:buClr>
                <a:srgbClr val="000000"/>
              </a:buClr>
              <a:buSzPct val="51851"/>
            </a:pPr>
            <a:r>
              <a:rPr lang="pt-BR" sz="20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 de Recurso</a:t>
            </a:r>
          </a:p>
          <a:p>
            <a:pPr marL="0" indent="0" algn="just">
              <a:spcBef>
                <a:spcPts val="0"/>
              </a:spcBef>
              <a:buClr>
                <a:srgbClr val="000000"/>
              </a:buClr>
              <a:buSzPct val="51851"/>
            </a:pPr>
            <a:r>
              <a:rPr lang="pt-BR" sz="20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Esfera</a:t>
            </a:r>
          </a:p>
          <a:p>
            <a:pPr marL="0" indent="0" algn="just">
              <a:spcBef>
                <a:spcPts val="0"/>
              </a:spcBef>
              <a:buClr>
                <a:srgbClr val="000000"/>
              </a:buClr>
              <a:buSzPct val="51851"/>
            </a:pPr>
            <a:r>
              <a:rPr lang="pt-BR" sz="2000" baseline="0" dirty="0" smtClean="0"/>
              <a:t>Unidade</a:t>
            </a:r>
          </a:p>
          <a:p>
            <a:pPr marL="0" indent="0" algn="just">
              <a:spcBef>
                <a:spcPts val="0"/>
              </a:spcBef>
              <a:buClr>
                <a:srgbClr val="000000"/>
              </a:buClr>
              <a:buSzPct val="51851"/>
            </a:pPr>
            <a:r>
              <a:rPr lang="pt-BR" sz="20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Ano Orçamentário</a:t>
            </a:r>
          </a:p>
          <a:p>
            <a:pPr marL="0" indent="0" algn="just">
              <a:spcBef>
                <a:spcPts val="0"/>
              </a:spcBef>
              <a:buClr>
                <a:srgbClr val="000000"/>
              </a:buClr>
              <a:buSzPct val="51851"/>
            </a:pPr>
            <a:endParaRPr lang="pt-BR" sz="2000" baseline="0" dirty="0" smtClean="0"/>
          </a:p>
          <a:p>
            <a:pPr marL="0" indent="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0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Outros cadastros: Credor, Unidade Central Empenho, Eventos SIAFI.</a:t>
            </a:r>
            <a:endParaRPr lang="pt-BR" sz="200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pt-BR" sz="32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Aba Cadastros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66"/>
            <a:ext cx="9180512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pt-BR" sz="32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Aba Configurações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3528" y="2708920"/>
            <a:ext cx="8229600" cy="417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hape 93"/>
          <p:cNvSpPr txBox="1">
            <a:spLocks/>
          </p:cNvSpPr>
          <p:nvPr/>
        </p:nvSpPr>
        <p:spPr>
          <a:xfrm>
            <a:off x="323528" y="1484784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indent="450000" algn="just">
              <a:buClr>
                <a:schemeClr val="dk2"/>
              </a:buClr>
              <a:buSzPct val="25000"/>
            </a:pPr>
            <a:r>
              <a:rPr lang="pt-BR" sz="1600" dirty="0" smtClean="0"/>
              <a:t>Após selecionar o Convênio, o sistema carregará o </a:t>
            </a:r>
            <a:r>
              <a:rPr lang="pt-BR" sz="1600" i="1" dirty="0" smtClean="0"/>
              <a:t>Módulo Orçamentário</a:t>
            </a:r>
            <a:r>
              <a:rPr lang="pt-BR" sz="1600" dirty="0" smtClean="0"/>
              <a:t>, de modo que todas as funções apresentadas serão voltadas para o Convênio selecionado. </a:t>
            </a:r>
          </a:p>
          <a:p>
            <a:pPr lvl="0" indent="450000" algn="just">
              <a:lnSpc>
                <a:spcPct val="150000"/>
              </a:lnSpc>
              <a:buClr>
                <a:srgbClr val="000000"/>
              </a:buClr>
              <a:buSzPct val="51851"/>
            </a:pPr>
            <a:r>
              <a:rPr lang="pt-BR" sz="1600" dirty="0" smtClean="0"/>
              <a:t>Para unidades do tipo CONVÊNIO, só é permitido realizar a alocação quando a mesma for associada a um projeto.</a:t>
            </a:r>
          </a:p>
          <a:p>
            <a:pPr lvl="0" indent="450000" algn="just">
              <a:buClr>
                <a:schemeClr val="dk2"/>
              </a:buClr>
              <a:buSzPct val="25000"/>
            </a:pP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pt-BR" sz="3200" dirty="0" smtClean="0"/>
              <a:t>Aba Cotas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28752"/>
            <a:ext cx="8229600" cy="417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pt-BR" sz="3200" dirty="0" smtClean="0"/>
              <a:t>Aba Cotas</a:t>
            </a:r>
            <a:endParaRPr lang="pt-BR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93"/>
          <p:cNvSpPr txBox="1">
            <a:spLocks/>
          </p:cNvSpPr>
          <p:nvPr/>
        </p:nvSpPr>
        <p:spPr>
          <a:xfrm>
            <a:off x="683568" y="1196752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indent="450000" algn="just">
              <a:buClr>
                <a:schemeClr val="dk2"/>
              </a:buClr>
              <a:buSzPct val="25000"/>
            </a:pPr>
            <a:r>
              <a:rPr lang="pt-BR" sz="2400" dirty="0" smtClean="0"/>
              <a:t>O registro de cotas serve para limitar as despesas da unidade para o ano orçamentário de acordo com o limite registrado.</a:t>
            </a:r>
            <a:endParaRPr kumimoji="0" lang="pt-BR" sz="2400" b="1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533" y="2276872"/>
            <a:ext cx="7850907" cy="445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1_Concurso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2DA2BF"/>
      </a:accent4>
      <a:accent5>
        <a:srgbClr val="DA1F28"/>
      </a:accent5>
      <a:accent6>
        <a:srgbClr val="FFFFFF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7628</TotalTime>
  <Words>1351</Words>
  <Application>Microsoft Office PowerPoint</Application>
  <PresentationFormat>Apresentação na tela (4:3)</PresentationFormat>
  <Paragraphs>181</Paragraphs>
  <Slides>51</Slides>
  <Notes>51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4" baseType="lpstr">
      <vt:lpstr>Arial</vt:lpstr>
      <vt:lpstr>Wingdings</vt:lpstr>
      <vt:lpstr>Custom Theme</vt:lpstr>
      <vt:lpstr>SIPAC Sistema Integrado de Patrimônio, Administração e Contratos</vt:lpstr>
      <vt:lpstr>Módulo Orçamento</vt:lpstr>
      <vt:lpstr>Ligação com outros módulos</vt:lpstr>
      <vt:lpstr>Processo de negócio</vt:lpstr>
      <vt:lpstr>Aba cadastro</vt:lpstr>
      <vt:lpstr>Aba Cadastros</vt:lpstr>
      <vt:lpstr>Aba Configurações</vt:lpstr>
      <vt:lpstr>Aba Cotas</vt:lpstr>
      <vt:lpstr>Aba Cotas</vt:lpstr>
      <vt:lpstr>Aba Cotas</vt:lpstr>
      <vt:lpstr>Relatórios</vt:lpstr>
      <vt:lpstr>Aba Movimentações</vt:lpstr>
      <vt:lpstr>Distribuição Orçamentária</vt:lpstr>
      <vt:lpstr>Nota de Dotação (ND)</vt:lpstr>
      <vt:lpstr>Nota de Dotação </vt:lpstr>
      <vt:lpstr>Apresentação do PowerPoint</vt:lpstr>
      <vt:lpstr>  Exemplo de mapeamentos SIAFI-SIPAC (ND):  </vt:lpstr>
      <vt:lpstr>Apresentação do PowerPoint</vt:lpstr>
      <vt:lpstr>Apresentação do PowerPoint</vt:lpstr>
      <vt:lpstr>Apresentação do PowerPoint</vt:lpstr>
      <vt:lpstr>Distribuição da Dotação</vt:lpstr>
      <vt:lpstr>Anulação de Distribuição de Dotação</vt:lpstr>
      <vt:lpstr>Provisão Orçamentária</vt:lpstr>
      <vt:lpstr>Remanejamento na Gestora Transferência de orçamento entre células orçamentárias de uma mesma gestora.</vt:lpstr>
      <vt:lpstr>Alocação para Centro de Custo Transferência de orçamento da gestora para um centro e custo. Perfil: Executor de Orçamento Global ou Local  </vt:lpstr>
      <vt:lpstr>Bloqueio de recurso</vt:lpstr>
      <vt:lpstr>Portal Admin.</vt:lpstr>
      <vt:lpstr>Requisições</vt:lpstr>
      <vt:lpstr>Utilização do orçamento</vt:lpstr>
      <vt:lpstr>Sistema Integrado de Patrimônio, Administração e Contratos.</vt:lpstr>
      <vt:lpstr>Integrações com Sistemas de Governo</vt:lpstr>
      <vt:lpstr>Integrações com Sistemas de Governo</vt:lpstr>
      <vt:lpstr>Importação de Dados</vt:lpstr>
      <vt:lpstr>Importação de Dados</vt:lpstr>
      <vt:lpstr>Importação de Dados</vt:lpstr>
      <vt:lpstr>Importação de Dados</vt:lpstr>
      <vt:lpstr>Importação de Dados</vt:lpstr>
      <vt:lpstr>Integrações com o Governo Processo manual</vt:lpstr>
      <vt:lpstr>Integrações com o Governo Processo manual</vt:lpstr>
      <vt:lpstr>Integrações com o Governo Processo manual</vt:lpstr>
      <vt:lpstr>Integrações com o Governo Online</vt:lpstr>
      <vt:lpstr>Integrações com o Governo Online</vt:lpstr>
      <vt:lpstr>Integrações com o Governo Online</vt:lpstr>
      <vt:lpstr>Extração de dados</vt:lpstr>
      <vt:lpstr>Extração de dados </vt:lpstr>
      <vt:lpstr>Consolidação de Dados  </vt:lpstr>
      <vt:lpstr>Apresentação do PowerPoint</vt:lpstr>
      <vt:lpstr>Processo para Extração e Processamento de Dados do SIAFI 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Deivid Fiorin</dc:creator>
  <cp:lastModifiedBy>Claucia Luciana Vitalis</cp:lastModifiedBy>
  <cp:revision>531</cp:revision>
  <dcterms:modified xsi:type="dcterms:W3CDTF">2016-10-25T11:20:48Z</dcterms:modified>
</cp:coreProperties>
</file>