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20"/>
  </p:notesMasterIdLst>
  <p:sldIdLst>
    <p:sldId id="256" r:id="rId2"/>
    <p:sldId id="259" r:id="rId3"/>
    <p:sldId id="283" r:id="rId4"/>
    <p:sldId id="284" r:id="rId5"/>
    <p:sldId id="287" r:id="rId6"/>
    <p:sldId id="282" r:id="rId7"/>
    <p:sldId id="288" r:id="rId8"/>
    <p:sldId id="289" r:id="rId9"/>
    <p:sldId id="295" r:id="rId10"/>
    <p:sldId id="285" r:id="rId11"/>
    <p:sldId id="294" r:id="rId12"/>
    <p:sldId id="298" r:id="rId13"/>
    <p:sldId id="299" r:id="rId14"/>
    <p:sldId id="286" r:id="rId15"/>
    <p:sldId id="297" r:id="rId16"/>
    <p:sldId id="290" r:id="rId17"/>
    <p:sldId id="300" r:id="rId18"/>
    <p:sldId id="280" r:id="rId19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4352199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40914311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2032222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8538648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0175440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9274989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42819029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2343674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8646780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1404023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263" name="Shape 2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  <p:sp>
        <p:nvSpPr>
          <p:cNvPr id="264" name="Shape 26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r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pt-BR" sz="120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102863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3" name="Shape 63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177546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319398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032324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0083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3399861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6802790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894598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4" name="Shape 34"/>
          <p:cNvSpPr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Arial"/>
              <a:buNone/>
            </a:pPr>
            <a:r>
              <a:rPr lang="pt-BR" sz="1200" b="0" i="0" u="none" strike="noStrike" cap="none" baseline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51256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4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25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25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69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800">
                <a:solidFill>
                  <a:schemeClr val="dk1"/>
                </a:solidFill>
              </a:defRPr>
            </a:lvl1pPr>
            <a:lvl2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800">
                <a:solidFill>
                  <a:schemeClr val="dk1"/>
                </a:solidFill>
              </a:defRPr>
            </a:lvl4pPr>
            <a:lvl5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 sz="1800">
                <a:solidFill>
                  <a:schemeClr val="dk1"/>
                </a:solidFill>
              </a:defRPr>
            </a:lvl7pPr>
            <a:lvl8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●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●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/_Ato2007-2010/2009/Decreto/D6856.ht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711721" y="1484784"/>
            <a:ext cx="7845425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sz="4800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sz="4800" dirty="0" smtClean="0"/>
              <a:t>Assistência ao Servidor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450375" y="4615775"/>
            <a:ext cx="797029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200" dirty="0" smtClean="0"/>
              <a:t>Luiz Vieira</a:t>
            </a:r>
          </a:p>
          <a:p>
            <a:pPr eaLnBrk="1" hangingPunct="1"/>
            <a:endParaRPr lang="pt-BR" altLang="pt-BR" sz="2200" dirty="0"/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586853" y="3234824"/>
            <a:ext cx="797029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Visão Geral</a:t>
            </a:r>
            <a:endParaRPr lang="pt-BR" altLang="pt-B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191070"/>
            <a:ext cx="7845425" cy="6687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Assistência ao Servidor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512808" y="1256467"/>
            <a:ext cx="8325145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r>
              <a:rPr lang="pt-BR" b="1" dirty="0"/>
              <a:t>Fluxo</a:t>
            </a:r>
          </a:p>
          <a:p>
            <a:r>
              <a:rPr lang="pt-BR" dirty="0"/>
              <a:t>A UFRN contrata médicos temporários como prestadores de serviço para realização dos exames. Esses médicos </a:t>
            </a:r>
            <a:r>
              <a:rPr lang="pt-BR" dirty="0" smtClean="0"/>
              <a:t>têm </a:t>
            </a:r>
            <a:r>
              <a:rPr lang="pt-BR" dirty="0"/>
              <a:t>acesso ao </a:t>
            </a:r>
            <a:r>
              <a:rPr lang="pt-BR" dirty="0" smtClean="0"/>
              <a:t>SIGRH </a:t>
            </a:r>
            <a:r>
              <a:rPr lang="pt-BR" dirty="0"/>
              <a:t>durante a vigência do contrato. </a:t>
            </a:r>
            <a:r>
              <a:rPr lang="pt-BR" dirty="0" smtClean="0"/>
              <a:t>Terão  </a:t>
            </a:r>
            <a:r>
              <a:rPr lang="pt-BR" dirty="0"/>
              <a:t>acesso a todas as funcionalidades que dizem respeito ao cadastro do </a:t>
            </a:r>
            <a:r>
              <a:rPr lang="pt-BR" dirty="0" smtClean="0"/>
              <a:t>EMO(Exame </a:t>
            </a:r>
            <a:r>
              <a:rPr lang="pt-BR" dirty="0"/>
              <a:t>Médico </a:t>
            </a:r>
            <a:r>
              <a:rPr lang="pt-BR" dirty="0" smtClean="0"/>
              <a:t>Ocupacional) </a:t>
            </a:r>
            <a:r>
              <a:rPr lang="pt-BR" dirty="0"/>
              <a:t>e do </a:t>
            </a:r>
            <a:r>
              <a:rPr lang="pt-BR" dirty="0" smtClean="0"/>
              <a:t>ASO (Atestado de Saúde Ocupacional).</a:t>
            </a:r>
            <a:endParaRPr lang="pt-BR" dirty="0"/>
          </a:p>
          <a:p>
            <a:r>
              <a:rPr lang="pt-BR" dirty="0"/>
              <a:t>A UFRN envia carta a todos os servidores que farão os exames. Nesta carta terá: nome do médico que atenderá o servidor, lista de exames que o servidor terá que levar no ato da emissão </a:t>
            </a:r>
            <a:r>
              <a:rPr lang="pt-BR" dirty="0" smtClean="0"/>
              <a:t>do </a:t>
            </a:r>
            <a:r>
              <a:rPr lang="pt-BR" dirty="0"/>
              <a:t>ASO, local do exame, data e hora de realização do exame para emissão </a:t>
            </a:r>
            <a:r>
              <a:rPr lang="pt-BR" dirty="0" smtClean="0"/>
              <a:t>do </a:t>
            </a:r>
            <a:r>
              <a:rPr lang="pt-BR" dirty="0"/>
              <a:t>ASO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pt-BR" dirty="0"/>
              <a:t>O decreto nº 6.856 diz quais exames são obrigatórios aos servidores. Obedecendo a regra de idade e de sexo para definir o exame que deve ser realizado.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pt-BR" dirty="0" smtClean="0"/>
              <a:t>O </a:t>
            </a:r>
            <a:r>
              <a:rPr lang="pt-BR" dirty="0"/>
              <a:t>servidor se dirige ao local do exame conforme dados da carta que ele recebeu. </a:t>
            </a:r>
            <a:r>
              <a:rPr lang="pt-BR" dirty="0" smtClean="0"/>
              <a:t>Devendo </a:t>
            </a:r>
            <a:r>
              <a:rPr lang="pt-BR" dirty="0"/>
              <a:t>estar de posse de todos os exames solicitados.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pt-BR" dirty="0" smtClean="0"/>
              <a:t>O </a:t>
            </a:r>
            <a:r>
              <a:rPr lang="pt-BR" dirty="0"/>
              <a:t>médico preencherá o EMO com base no depoimento do servidor e dados dos Laudos de Avaliação Ambiental. Esses laudos deverão ser </a:t>
            </a:r>
            <a:r>
              <a:rPr lang="pt-BR" dirty="0" smtClean="0"/>
              <a:t>disponibilizados aos </a:t>
            </a:r>
            <a:r>
              <a:rPr lang="pt-BR" dirty="0"/>
              <a:t>médicos </a:t>
            </a:r>
            <a:r>
              <a:rPr lang="pt-BR" dirty="0" smtClean="0"/>
              <a:t>para </a:t>
            </a:r>
            <a:r>
              <a:rPr lang="pt-BR" dirty="0"/>
              <a:t>ajudar na avaliação do servidor.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pt-BR" dirty="0"/>
              <a:t>Todas as partes </a:t>
            </a:r>
            <a:r>
              <a:rPr lang="pt-BR" dirty="0" smtClean="0"/>
              <a:t>do </a:t>
            </a:r>
            <a:r>
              <a:rPr lang="pt-BR" dirty="0"/>
              <a:t>EMO são de preenchimento obrigatório exceto “Exames Complementares - Especificações e Resultados”.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pt-BR" dirty="0" smtClean="0"/>
              <a:t>Caso o paciente não esteja de posse de todos os exame exigidos, o médico deverá cadastrar o </a:t>
            </a:r>
            <a:r>
              <a:rPr lang="pt-BR" dirty="0"/>
              <a:t>EMO </a:t>
            </a:r>
            <a:r>
              <a:rPr lang="pt-BR" dirty="0" smtClean="0"/>
              <a:t>e os </a:t>
            </a:r>
            <a:r>
              <a:rPr lang="pt-BR" dirty="0"/>
              <a:t>exames que </a:t>
            </a:r>
            <a:r>
              <a:rPr lang="pt-BR" dirty="0" smtClean="0"/>
              <a:t>faltaram. No retorno do paciente o médico deverá registrar os exames faltantes.</a:t>
            </a:r>
            <a:endParaRPr lang="pt-BR" dirty="0"/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pt-BR" dirty="0"/>
              <a:t>O resultado </a:t>
            </a:r>
            <a:r>
              <a:rPr lang="pt-BR" dirty="0" smtClean="0"/>
              <a:t>do </a:t>
            </a:r>
            <a:r>
              <a:rPr lang="pt-BR" dirty="0"/>
              <a:t>EMO poderá ser INAPTO ou APTO.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pt-BR" dirty="0"/>
              <a:t>A emissão do ASO é feito de acordo com o os dados do EMO.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pt-BR" dirty="0"/>
              <a:t>O ASO só é emitido para o servidor que foi considerado APTO de acordo com o resultado do EMO</a:t>
            </a:r>
            <a:r>
              <a:rPr lang="pt-BR" dirty="0" smtClean="0"/>
              <a:t>.</a:t>
            </a:r>
            <a:endParaRPr lang="pt-BR" altLang="pt-BR" sz="2200" dirty="0"/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387940" y="733247"/>
            <a:ext cx="7970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Regras- Negócio</a:t>
            </a:r>
            <a:endParaRPr lang="pt-BR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90959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191070"/>
            <a:ext cx="7845425" cy="6687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Assistência ao Servidor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808" y="1050879"/>
            <a:ext cx="8344589" cy="5036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35350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191070"/>
            <a:ext cx="7845425" cy="6687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Assistência ao Servidor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363682" y="1693195"/>
            <a:ext cx="8167255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/>
            <a:r>
              <a:rPr lang="pt-BR" sz="2400" b="1" dirty="0" smtClean="0"/>
              <a:t>Funcionalidades – Aba Licença Médica</a:t>
            </a:r>
          </a:p>
          <a:p>
            <a:pPr algn="ctr"/>
            <a:endParaRPr lang="pt-BR" sz="2400" b="1" dirty="0" smtClean="0"/>
          </a:p>
          <a:p>
            <a:pPr marL="285750">
              <a:buFont typeface="Wingdings" panose="05000000000000000000" pitchFamily="2" charset="2"/>
              <a:buChar char="ü"/>
            </a:pPr>
            <a:r>
              <a:rPr lang="pt-BR" sz="1800" dirty="0"/>
              <a:t>Cadastro de uma ausência (Licença Médica) para os servidores da </a:t>
            </a:r>
            <a:r>
              <a:rPr lang="pt-BR" sz="1800" dirty="0" smtClean="0"/>
              <a:t>Instituição</a:t>
            </a:r>
            <a:r>
              <a:rPr lang="pt-BR" sz="1800" dirty="0"/>
              <a:t>.</a:t>
            </a:r>
          </a:p>
          <a:p>
            <a:pPr marL="285750">
              <a:buFont typeface="Wingdings" panose="05000000000000000000" pitchFamily="2" charset="2"/>
              <a:buChar char="ü"/>
            </a:pPr>
            <a:r>
              <a:rPr lang="pt-BR" sz="1800" dirty="0"/>
              <a:t>Consulta das ausências (Licença Médica) registradas no sistema.</a:t>
            </a:r>
          </a:p>
        </p:txBody>
      </p:sp>
    </p:spTree>
    <p:extLst>
      <p:ext uri="{BB962C8B-B14F-4D97-AF65-F5344CB8AC3E}">
        <p14:creationId xmlns:p14="http://schemas.microsoft.com/office/powerpoint/2010/main" val="368461304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191070"/>
            <a:ext cx="7845425" cy="6687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Assistência ao Servidor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362" y="1197717"/>
            <a:ext cx="7824355" cy="383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02080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191070"/>
            <a:ext cx="7845425" cy="6687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Assistência ao Servidor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512808" y="1256467"/>
            <a:ext cx="8325145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endParaRPr lang="pt-BR" sz="2400" b="1" dirty="0" smtClean="0"/>
          </a:p>
          <a:p>
            <a:pPr algn="ctr"/>
            <a:r>
              <a:rPr lang="pt-BR" sz="2400" b="1" dirty="0" smtClean="0"/>
              <a:t>Atendimento </a:t>
            </a:r>
            <a:r>
              <a:rPr lang="pt-BR" sz="2400" b="1" dirty="0"/>
              <a:t>de Consultas </a:t>
            </a:r>
            <a:r>
              <a:rPr lang="pt-BR" sz="2400" b="1" dirty="0" smtClean="0"/>
              <a:t>Médicas</a:t>
            </a:r>
          </a:p>
          <a:p>
            <a:endParaRPr lang="pt-BR" sz="2400" b="1" dirty="0"/>
          </a:p>
          <a:p>
            <a:pPr marL="1085850" lvl="1" indent="-342900" algn="just">
              <a:buFont typeface="Wingdings" panose="05000000000000000000" pitchFamily="2" charset="2"/>
              <a:buChar char="ü"/>
            </a:pPr>
            <a:r>
              <a:rPr lang="pt-BR" sz="2000" dirty="0"/>
              <a:t>O módulo Assistência ao Servidor possui uma aba para gerenciamento do atendimento de consultas médicas realizado pelos Departamentos de Assistência à Saúde do Servidor</a:t>
            </a:r>
            <a:r>
              <a:rPr lang="pt-BR" sz="2000" dirty="0" smtClean="0"/>
              <a:t>.</a:t>
            </a:r>
          </a:p>
          <a:p>
            <a:pPr marL="1085850" lvl="1" indent="-342900" algn="just">
              <a:buFont typeface="Wingdings" panose="05000000000000000000" pitchFamily="2" charset="2"/>
              <a:buChar char="ü"/>
            </a:pPr>
            <a:r>
              <a:rPr lang="pt-BR" sz="2000" dirty="0" smtClean="0"/>
              <a:t>É </a:t>
            </a:r>
            <a:r>
              <a:rPr lang="pt-BR" sz="2000" dirty="0"/>
              <a:t>possível agendar consultas de acordo com a escala dos profissionais de saúde, inserir pacientes na fila de espera para consultas agendadas ou pronto-atendimentos, atender pacientes e registrar dados em seus prontuários, registrar procedimentos de enfermagem.</a:t>
            </a:r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387940" y="941698"/>
            <a:ext cx="7970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Regras- Negócio</a:t>
            </a:r>
            <a:endParaRPr lang="pt-BR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19799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191070"/>
            <a:ext cx="7845425" cy="6687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Assistência ao Servidor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512808" y="1693195"/>
            <a:ext cx="8325145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/>
            <a:r>
              <a:rPr lang="pt-BR" sz="2400" b="1" dirty="0" smtClean="0"/>
              <a:t>Atendimento </a:t>
            </a:r>
            <a:r>
              <a:rPr lang="pt-BR" sz="2400" b="1" dirty="0"/>
              <a:t>de Consultas </a:t>
            </a:r>
            <a:r>
              <a:rPr lang="pt-BR" sz="2400" b="1" dirty="0" smtClean="0"/>
              <a:t>Médicas</a:t>
            </a:r>
          </a:p>
          <a:p>
            <a:pPr algn="ctr"/>
            <a:endParaRPr lang="pt-BR" sz="2400" b="1" dirty="0" smtClean="0"/>
          </a:p>
          <a:p>
            <a:r>
              <a:rPr lang="pt-BR" sz="1800" dirty="0"/>
              <a:t>O módulo Assistência ao Servidor possui uma aba para gerenciamento do atendimento de consultas médicas realizado pelos Departamentos de Assistência à Saúde do Servidor.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pt-BR" sz="1800" dirty="0"/>
              <a:t>Agendar consultas de acordo com a escala dos profissionais de saúde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pt-BR" sz="1800" dirty="0"/>
              <a:t>Inserir pacientes na fila de espera para consultas agendadas ou pronto-atendimentos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pt-BR" sz="1800" dirty="0"/>
              <a:t>Atender </a:t>
            </a:r>
            <a:r>
              <a:rPr lang="pt-BR" sz="1800" dirty="0" smtClean="0"/>
              <a:t>pacientes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pt-BR" sz="1800" dirty="0" smtClean="0"/>
              <a:t>Programa de Saúde</a:t>
            </a:r>
            <a:endParaRPr lang="pt-BR" sz="1800" dirty="0"/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pt-BR" sz="1800" dirty="0" smtClean="0"/>
              <a:t>Gestão</a:t>
            </a:r>
            <a:endParaRPr lang="pt-BR" sz="1800" dirty="0"/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pt-BR" sz="1800" dirty="0" smtClean="0"/>
              <a:t>Consultas Médicas</a:t>
            </a:r>
            <a:endParaRPr lang="pt-BR" sz="1800" dirty="0"/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pt-BR" sz="1800" dirty="0" smtClean="0"/>
              <a:t>Relatórios atendimentos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160121501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191070"/>
            <a:ext cx="7845425" cy="6687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Assistência ao Servidor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626" y="859810"/>
            <a:ext cx="8377237" cy="5849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2684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191070"/>
            <a:ext cx="7845425" cy="6687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Assistência ao Servidor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660" y="1278674"/>
            <a:ext cx="7803573" cy="3905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92452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/>
          <p:nvPr/>
        </p:nvSpPr>
        <p:spPr>
          <a:xfrm>
            <a:off x="179511" y="504381"/>
            <a:ext cx="4080000" cy="492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pt-BR" sz="2600" b="1" i="0" u="none" strike="noStrike" cap="none" baseline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Fluxo Sugerido - Passos</a:t>
            </a:r>
          </a:p>
        </p:txBody>
      </p:sp>
      <p:pic>
        <p:nvPicPr>
          <p:cNvPr id="5" name="Shape 54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2319838" y="996675"/>
            <a:ext cx="4790646" cy="46650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/>
        </p:nvSpPr>
        <p:spPr>
          <a:xfrm>
            <a:off x="179494" y="504375"/>
            <a:ext cx="5945099" cy="492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pt-BR" sz="2600" b="1" dirty="0">
                <a:solidFill>
                  <a:schemeClr val="tx1"/>
                </a:solidFill>
              </a:rPr>
              <a:t>Módulos do SIGRH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60" y="1417320"/>
            <a:ext cx="7018020" cy="3954779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707544"/>
            <a:ext cx="7845425" cy="9612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Assistência ao Servidor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718548" y="2878415"/>
            <a:ext cx="8128272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r>
              <a:rPr lang="pt-BR" sz="2000" dirty="0"/>
              <a:t>O Departamento de Assistência ao Servidor - DAS faz parte da </a:t>
            </a:r>
            <a:r>
              <a:rPr lang="pt-BR" sz="2000" dirty="0" err="1"/>
              <a:t>Pró-Reitoria</a:t>
            </a:r>
            <a:r>
              <a:rPr lang="pt-BR" sz="2000" dirty="0"/>
              <a:t> de Recursos Humanos e é responsável pelo desenvolvimento de ações e programas que visam a promoção da saúde do servidor. Estas ações são desenvolvidas através de suas 3 Divisões e da Unidade Educacional Infantil</a:t>
            </a:r>
            <a:r>
              <a:rPr lang="pt-BR" sz="2000" dirty="0" smtClean="0"/>
              <a:t>:</a:t>
            </a:r>
          </a:p>
          <a:p>
            <a:endParaRPr lang="pt-BR" sz="2000" dirty="0"/>
          </a:p>
          <a:p>
            <a:pPr marL="1085850" lvl="1" indent="-342900">
              <a:buFont typeface="Wingdings" panose="05000000000000000000" pitchFamily="2" charset="2"/>
              <a:buChar char="ü"/>
            </a:pPr>
            <a:r>
              <a:rPr lang="pt-BR" sz="2000" dirty="0" err="1"/>
              <a:t>D.S.o</a:t>
            </a:r>
            <a:r>
              <a:rPr lang="pt-BR" sz="2000" dirty="0"/>
              <a:t> - Divisão de Assistência Social;</a:t>
            </a:r>
          </a:p>
          <a:p>
            <a:pPr marL="1085850" lvl="1" indent="-342900">
              <a:buFont typeface="Wingdings" panose="05000000000000000000" pitchFamily="2" charset="2"/>
              <a:buChar char="ü"/>
            </a:pPr>
            <a:r>
              <a:rPr lang="pt-BR" sz="2000" dirty="0" err="1"/>
              <a:t>D.S.a</a:t>
            </a:r>
            <a:r>
              <a:rPr lang="pt-BR" sz="2000" dirty="0"/>
              <a:t> - Divisão de Assistência à Saúde;</a:t>
            </a:r>
          </a:p>
          <a:p>
            <a:pPr marL="1085850" lvl="1" indent="-342900">
              <a:buFont typeface="Wingdings" panose="05000000000000000000" pitchFamily="2" charset="2"/>
              <a:buChar char="ü"/>
            </a:pPr>
            <a:r>
              <a:rPr lang="pt-BR" sz="2000" dirty="0"/>
              <a:t>DHSMT - Divisão de Higiene, Segurança e Medicina do Trabalho;</a:t>
            </a:r>
          </a:p>
          <a:p>
            <a:pPr marL="1085850" lvl="1" indent="-342900">
              <a:buFont typeface="Wingdings" panose="05000000000000000000" pitchFamily="2" charset="2"/>
              <a:buChar char="ü"/>
            </a:pPr>
            <a:r>
              <a:rPr lang="pt-BR" sz="2000" dirty="0"/>
              <a:t>U.E.I - Unidade Educacional Infantil</a:t>
            </a:r>
            <a:r>
              <a:rPr lang="pt-BR" sz="2000" dirty="0" smtClean="0"/>
              <a:t>.</a:t>
            </a:r>
            <a:endParaRPr lang="pt-BR" altLang="pt-BR" sz="2200" dirty="0"/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450373" y="2011987"/>
            <a:ext cx="7970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Contextualização - Negócio</a:t>
            </a:r>
            <a:endParaRPr lang="pt-BR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98471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707544"/>
            <a:ext cx="7845425" cy="9612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Assistência ao Servidor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450373" y="2878414"/>
            <a:ext cx="8128272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r>
              <a:rPr lang="pt-BR" sz="2400" b="1" dirty="0"/>
              <a:t>Controle de emissão do ASO(Atestado de Saúde Ocupacional)</a:t>
            </a:r>
          </a:p>
          <a:p>
            <a:pPr algn="just"/>
            <a:r>
              <a:rPr lang="pt-BR" sz="2400" dirty="0" smtClean="0"/>
              <a:t>O </a:t>
            </a:r>
            <a:r>
              <a:rPr lang="pt-BR" sz="2400" dirty="0" smtClean="0">
                <a:hlinkClick r:id="rId3" tooltip="http://www.planalto.gov.br/ccivil/_Ato2007-2010/2009/Decreto/D6856.htm"/>
              </a:rPr>
              <a:t>Decreto </a:t>
            </a:r>
            <a:r>
              <a:rPr lang="pt-BR" sz="2400" dirty="0">
                <a:hlinkClick r:id="rId3" tooltip="http://www.planalto.gov.br/ccivil/_Ato2007-2010/2009/Decreto/D6856.htm"/>
              </a:rPr>
              <a:t>Nº 6.856</a:t>
            </a:r>
            <a:r>
              <a:rPr lang="pt-BR" sz="2400" dirty="0"/>
              <a:t> </a:t>
            </a:r>
            <a:r>
              <a:rPr lang="pt-BR" sz="2400" dirty="0" smtClean="0"/>
              <a:t>exige </a:t>
            </a:r>
            <a:r>
              <a:rPr lang="pt-BR" sz="2400" dirty="0"/>
              <a:t>a emissão dos ASO periodicamente. </a:t>
            </a:r>
            <a:r>
              <a:rPr lang="pt-BR" sz="2400" dirty="0" smtClean="0"/>
              <a:t>Tem </a:t>
            </a:r>
            <a:r>
              <a:rPr lang="pt-BR" sz="2400" dirty="0"/>
              <a:t>que ocorrer periodicamente levando em conta critérios como idade por exemplo. Ocorre para todos os servidores que não são temporários.</a:t>
            </a:r>
          </a:p>
          <a:p>
            <a:pPr algn="just"/>
            <a:r>
              <a:rPr lang="pt-BR" sz="2400" dirty="0" smtClean="0"/>
              <a:t>A funcionalidade foi </a:t>
            </a:r>
            <a:r>
              <a:rPr lang="pt-BR" sz="2400" dirty="0"/>
              <a:t>desenvolvida </a:t>
            </a:r>
            <a:r>
              <a:rPr lang="pt-BR" sz="2400" dirty="0" smtClean="0"/>
              <a:t>para </a:t>
            </a:r>
            <a:r>
              <a:rPr lang="pt-BR" sz="2400" dirty="0"/>
              <a:t>atender ao decreto citado anteriormente</a:t>
            </a:r>
            <a:r>
              <a:rPr lang="pt-BR" sz="2400" dirty="0" smtClean="0"/>
              <a:t>.</a:t>
            </a:r>
            <a:endParaRPr lang="pt-BR" altLang="pt-BR" sz="2200" dirty="0"/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450373" y="2011987"/>
            <a:ext cx="7970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Contextualização - Negócio</a:t>
            </a:r>
            <a:endParaRPr lang="pt-BR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44892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191070"/>
            <a:ext cx="7845425" cy="6687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Assistência ao Servidor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512808" y="994857"/>
            <a:ext cx="7970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Perfil de Acesso</a:t>
            </a:r>
            <a:endParaRPr lang="pt-BR" alt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746913" y="2162931"/>
            <a:ext cx="6250674" cy="2180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" lvl="0" algn="just">
              <a:lnSpc>
                <a:spcPct val="115000"/>
              </a:lnSpc>
              <a:buClr>
                <a:srgbClr val="464646"/>
              </a:buClr>
              <a:buSzPct val="100000"/>
            </a:pPr>
            <a:r>
              <a:rPr lang="pt-BR" sz="3200" b="1" dirty="0"/>
              <a:t>Gestor DAS</a:t>
            </a:r>
            <a:r>
              <a:rPr lang="pt-BR" sz="3200" dirty="0"/>
              <a:t>: </a:t>
            </a:r>
          </a:p>
          <a:p>
            <a:pPr marL="76200" lvl="0" algn="just">
              <a:lnSpc>
                <a:spcPct val="115000"/>
              </a:lnSpc>
              <a:buClr>
                <a:srgbClr val="464646"/>
              </a:buClr>
              <a:buSzPct val="100000"/>
            </a:pPr>
            <a:endParaRPr lang="pt-BR" dirty="0"/>
          </a:p>
          <a:p>
            <a:pPr marL="533400" lvl="0" indent="-457200" algn="just">
              <a:lnSpc>
                <a:spcPct val="115000"/>
              </a:lnSpc>
              <a:buClr>
                <a:srgbClr val="464646"/>
              </a:buClr>
              <a:buSzPct val="100000"/>
              <a:buFont typeface="Wingdings" panose="05000000000000000000" pitchFamily="2" charset="2"/>
              <a:buChar char="Ø"/>
            </a:pPr>
            <a:r>
              <a:rPr lang="pt-BR" sz="2400" dirty="0"/>
              <a:t>Habilita o usuário a acessar as operações disponíveis no módulo de assistência ao servidor.</a:t>
            </a:r>
            <a:endParaRPr lang="pt-BR" sz="2400" dirty="0">
              <a:solidFill>
                <a:srgbClr val="4646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91694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707544"/>
            <a:ext cx="7845425" cy="9612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Assistência ao Servidor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718548" y="2878415"/>
            <a:ext cx="8128272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dirty="0" smtClean="0"/>
              <a:t>Foi </a:t>
            </a:r>
            <a:r>
              <a:rPr lang="pt-BR" sz="2400" dirty="0"/>
              <a:t>desenvolvido com o objetivo oferecer esclarecimentos, apoio e orientação aos servidores da Instituição.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dirty="0" smtClean="0"/>
              <a:t>Centraliza </a:t>
            </a:r>
            <a:r>
              <a:rPr lang="pt-BR" sz="2400" dirty="0"/>
              <a:t>as informações mais solicitadas, possibilitando um atendimento ágil e eficiente</a:t>
            </a:r>
            <a:r>
              <a:rPr lang="pt-BR" sz="2400" dirty="0" smtClean="0"/>
              <a:t>.</a:t>
            </a:r>
            <a:endParaRPr lang="pt-BR" altLang="pt-BR" sz="2200" dirty="0"/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450373" y="2011987"/>
            <a:ext cx="7970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r>
              <a:rPr lang="pt-BR" sz="2800" b="1" dirty="0"/>
              <a:t>Funcionalidades – Aba </a:t>
            </a:r>
            <a:r>
              <a:rPr lang="pt-BR" sz="2800" b="1" dirty="0" smtClean="0"/>
              <a:t>Consultas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357142468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191070"/>
            <a:ext cx="7845425" cy="6687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Assistência ao Servidor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752" y="1490392"/>
            <a:ext cx="7457482" cy="387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57617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191070"/>
            <a:ext cx="7845425" cy="6687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Assistência ao Servidor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287" y="1392072"/>
            <a:ext cx="6632812" cy="406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02296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512808" y="191070"/>
            <a:ext cx="7845425" cy="6687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SIGRH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dirty="0" smtClean="0"/>
              <a:t>Assistência ao Servidor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5" name="CaixaDeTexto 1"/>
          <p:cNvSpPr txBox="1">
            <a:spLocks noChangeArrowheads="1"/>
          </p:cNvSpPr>
          <p:nvPr/>
        </p:nvSpPr>
        <p:spPr bwMode="auto">
          <a:xfrm>
            <a:off x="512808" y="1693195"/>
            <a:ext cx="8325145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/>
            <a:r>
              <a:rPr lang="pt-BR" sz="2400" b="1" dirty="0" smtClean="0"/>
              <a:t>Funcionalidades – Aba Exame Médico Ocupacional</a:t>
            </a:r>
          </a:p>
          <a:p>
            <a:pPr algn="ctr"/>
            <a:endParaRPr lang="pt-BR" sz="2400" b="1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800" dirty="0"/>
              <a:t>Emitir a carta de convocação exames médico </a:t>
            </a:r>
            <a:r>
              <a:rPr lang="pt-BR" sz="1800" dirty="0" smtClean="0"/>
              <a:t>dos </a:t>
            </a:r>
            <a:r>
              <a:rPr lang="pt-BR" sz="1800" dirty="0"/>
              <a:t>servidores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800" dirty="0"/>
              <a:t>Gestão</a:t>
            </a:r>
          </a:p>
          <a:p>
            <a:pPr marL="1028700" lvl="1">
              <a:buFont typeface="Wingdings" panose="05000000000000000000" pitchFamily="2" charset="2"/>
              <a:buChar char="§"/>
            </a:pPr>
            <a:r>
              <a:rPr lang="pt-BR" sz="1800" dirty="0"/>
              <a:t>Usuários do módulo Assistência ao Servidor</a:t>
            </a:r>
          </a:p>
          <a:p>
            <a:pPr marL="1028700" lvl="1">
              <a:buFont typeface="Wingdings" panose="05000000000000000000" pitchFamily="2" charset="2"/>
              <a:buChar char="§"/>
            </a:pPr>
            <a:r>
              <a:rPr lang="pt-BR" sz="1800" dirty="0"/>
              <a:t>Usuários responsáveis pela realização de exames médicos ocupacionais</a:t>
            </a:r>
          </a:p>
          <a:p>
            <a:pPr marL="1028700" lvl="1">
              <a:buFont typeface="Wingdings" panose="05000000000000000000" pitchFamily="2" charset="2"/>
              <a:buChar char="§"/>
            </a:pPr>
            <a:r>
              <a:rPr lang="pt-BR" sz="1800" dirty="0"/>
              <a:t>Locais de realização dos exames ocupacionais</a:t>
            </a:r>
          </a:p>
          <a:p>
            <a:pPr marL="1028700" lvl="1">
              <a:buFont typeface="Wingdings" panose="05000000000000000000" pitchFamily="2" charset="2"/>
              <a:buChar char="§"/>
            </a:pPr>
            <a:r>
              <a:rPr lang="pt-BR" sz="1800" dirty="0"/>
              <a:t>Especialidades Médicas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800" dirty="0"/>
              <a:t>Atestado de Saúde Ocupacional (ASO)</a:t>
            </a:r>
          </a:p>
        </p:txBody>
      </p:sp>
    </p:spTree>
    <p:extLst>
      <p:ext uri="{BB962C8B-B14F-4D97-AF65-F5344CB8AC3E}">
        <p14:creationId xmlns:p14="http://schemas.microsoft.com/office/powerpoint/2010/main" val="221775898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Them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2792</TotalTime>
  <Words>753</Words>
  <Application>Microsoft Office PowerPoint</Application>
  <PresentationFormat>Apresentação na tela (4:3)</PresentationFormat>
  <Paragraphs>114</Paragraphs>
  <Slides>18</Slides>
  <Notes>18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4" baseType="lpstr">
      <vt:lpstr>Arial</vt:lpstr>
      <vt:lpstr>Courier New</vt:lpstr>
      <vt:lpstr>Lucida Sans Unicode</vt:lpstr>
      <vt:lpstr>Segoe UI</vt:lpstr>
      <vt:lpstr>Wingdings</vt:lpstr>
      <vt:lpstr>Custom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Deivid Fiorin</dc:creator>
  <cp:lastModifiedBy>Luiz Alberto de Castro Vieira</cp:lastModifiedBy>
  <cp:revision>35</cp:revision>
  <dcterms:modified xsi:type="dcterms:W3CDTF">2016-11-08T15:28:01Z</dcterms:modified>
</cp:coreProperties>
</file>