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media/image31.png" ContentType="image/png"/>
  <Override PartName="/ppt/media/image30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20.png" ContentType="image/png"/>
  <Override PartName="/ppt/media/image18.png" ContentType="image/png"/>
  <Override PartName="/ppt/media/image14.png" ContentType="image/png"/>
  <Override PartName="/ppt/media/image13.png" ContentType="image/png"/>
  <Override PartName="/ppt/media/image12.png" ContentType="image/png"/>
  <Override PartName="/ppt/media/image11.png" ContentType="image/png"/>
  <Override PartName="/ppt/media/image10.png" ContentType="image/png"/>
  <Override PartName="/ppt/media/image9.png" ContentType="image/png"/>
  <Override PartName="/ppt/media/image8.png" ContentType="image/png"/>
  <Override PartName="/ppt/media/image7.png" ContentType="image/png"/>
  <Override PartName="/ppt/media/image29.png" ContentType="image/png"/>
  <Override PartName="/ppt/media/image6.png" ContentType="image/png"/>
  <Override PartName="/ppt/media/image28.png" ContentType="image/png"/>
  <Override PartName="/ppt/media/image5.png" ContentType="image/png"/>
  <Override PartName="/ppt/media/image27.png" ContentType="image/png"/>
  <Override PartName="/ppt/media/image4.png" ContentType="image/png"/>
  <Override PartName="/ppt/media/image17.png" ContentType="image/png"/>
  <Override PartName="/ppt/media/image26.png" ContentType="image/png"/>
  <Override PartName="/ppt/media/image3.png" ContentType="image/png"/>
  <Override PartName="/ppt/media/image16.png" ContentType="image/png"/>
  <Override PartName="/ppt/media/image25.png" ContentType="image/png"/>
  <Override PartName="/ppt/media/image2.png" ContentType="image/png"/>
  <Override PartName="/ppt/media/image15.png" ContentType="image/png"/>
  <Override PartName="/ppt/media/image24.png" ContentType="image/png"/>
  <Override PartName="/ppt/media/image1.png" ContentType="image/png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40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1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82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83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8762760" y="0"/>
            <a:ext cx="360" cy="6858000"/>
          </a:xfrm>
          <a:prstGeom prst="line">
            <a:avLst/>
          </a:prstGeom>
          <a:ln w="38160">
            <a:solidFill>
              <a:schemeClr val="accent1">
                <a:tint val="60000"/>
                <a:alpha val="93000"/>
              </a:schemeClr>
            </a:solidFill>
            <a:round/>
          </a:ln>
        </p:spPr>
      </p:sp>
      <p:sp>
        <p:nvSpPr>
          <p:cNvPr id="1" name="Line 2"/>
          <p:cNvSpPr/>
          <p:nvPr/>
        </p:nvSpPr>
        <p:spPr>
          <a:xfrm>
            <a:off x="75960" y="0"/>
            <a:ext cx="360" cy="6858000"/>
          </a:xfrm>
          <a:prstGeom prst="line">
            <a:avLst/>
          </a:prstGeom>
          <a:ln w="57240">
            <a:solidFill>
              <a:schemeClr val="accent1">
                <a:tint val="60000"/>
              </a:schemeClr>
            </a:solidFill>
            <a:round/>
          </a:ln>
        </p:spPr>
      </p:sp>
      <p:sp>
        <p:nvSpPr>
          <p:cNvPr id="2" name="Line 3"/>
          <p:cNvSpPr/>
          <p:nvPr/>
        </p:nvSpPr>
        <p:spPr>
          <a:xfrm>
            <a:off x="8991360" y="0"/>
            <a:ext cx="360" cy="6858000"/>
          </a:xfrm>
          <a:prstGeom prst="line">
            <a:avLst/>
          </a:prstGeom>
          <a:ln w="19080">
            <a:solidFill>
              <a:schemeClr val="accent1"/>
            </a:solidFill>
            <a:round/>
          </a:ln>
        </p:spPr>
      </p:sp>
      <p:sp>
        <p:nvSpPr>
          <p:cNvPr id="3" name="CustomShape 4"/>
          <p:cNvSpPr/>
          <p:nvPr/>
        </p:nvSpPr>
        <p:spPr>
          <a:xfrm>
            <a:off x="8839080" y="0"/>
            <a:ext cx="301320" cy="68544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>
            <a:noFill/>
          </a:ln>
          <a:effectLst>
            <a:outerShdw blurRad="50800" dir="5400000" dist="25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Line 5"/>
          <p:cNvSpPr/>
          <p:nvPr/>
        </p:nvSpPr>
        <p:spPr>
          <a:xfrm>
            <a:off x="8915400" y="0"/>
            <a:ext cx="360" cy="6858000"/>
          </a:xfrm>
          <a:prstGeom prst="line">
            <a:avLst/>
          </a:prstGeom>
          <a:ln w="9360">
            <a:solidFill>
              <a:schemeClr val="accent1"/>
            </a:solidFill>
            <a:round/>
          </a:ln>
        </p:spPr>
      </p:sp>
      <p:sp>
        <p:nvSpPr>
          <p:cNvPr id="5" name="CustomShape 6"/>
          <p:cNvSpPr/>
          <p:nvPr/>
        </p:nvSpPr>
        <p:spPr>
          <a:xfrm>
            <a:off x="8156520" y="5715000"/>
            <a:ext cx="545040" cy="545040"/>
          </a:xfrm>
          <a:prstGeom prst="ellipse">
            <a:avLst/>
          </a:prstGeom>
          <a:ln>
            <a:noFill/>
          </a:ln>
          <a:effectLst>
            <a:outerShdw blurRad="50800" dir="5400000" dist="25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" name="PlaceHolder 7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pt-BR" sz="4400">
                <a:latin typeface="Arial"/>
              </a:rPr>
              <a:t>Clique para editar o formato do texto do título</a:t>
            </a:r>
            <a:endParaRPr/>
          </a:p>
        </p:txBody>
      </p:sp>
      <p:sp>
        <p:nvSpPr>
          <p:cNvPr id="7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pt-BR" sz="3200">
                <a:latin typeface="Arial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 sz="2800">
                <a:latin typeface="Arial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 sz="2400">
                <a:latin typeface="Arial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 sz="2000">
                <a:latin typeface="Arial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7.º nível da estrutura de tópicos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ine 1"/>
          <p:cNvSpPr/>
          <p:nvPr/>
        </p:nvSpPr>
        <p:spPr>
          <a:xfrm>
            <a:off x="8762760" y="0"/>
            <a:ext cx="360" cy="6858000"/>
          </a:xfrm>
          <a:prstGeom prst="line">
            <a:avLst/>
          </a:prstGeom>
          <a:ln w="38160">
            <a:solidFill>
              <a:schemeClr val="accent1">
                <a:tint val="60000"/>
                <a:alpha val="93000"/>
              </a:schemeClr>
            </a:solidFill>
            <a:round/>
          </a:ln>
        </p:spPr>
      </p:sp>
      <p:sp>
        <p:nvSpPr>
          <p:cNvPr id="43" name="Line 2"/>
          <p:cNvSpPr/>
          <p:nvPr/>
        </p:nvSpPr>
        <p:spPr>
          <a:xfrm>
            <a:off x="75960" y="0"/>
            <a:ext cx="360" cy="6858000"/>
          </a:xfrm>
          <a:prstGeom prst="line">
            <a:avLst/>
          </a:prstGeom>
          <a:ln w="57240">
            <a:solidFill>
              <a:schemeClr val="accent1">
                <a:tint val="60000"/>
              </a:schemeClr>
            </a:solidFill>
            <a:round/>
          </a:ln>
        </p:spPr>
      </p:sp>
      <p:sp>
        <p:nvSpPr>
          <p:cNvPr id="44" name="Line 3"/>
          <p:cNvSpPr/>
          <p:nvPr/>
        </p:nvSpPr>
        <p:spPr>
          <a:xfrm>
            <a:off x="8991360" y="0"/>
            <a:ext cx="360" cy="6858000"/>
          </a:xfrm>
          <a:prstGeom prst="line">
            <a:avLst/>
          </a:prstGeom>
          <a:ln w="19080">
            <a:solidFill>
              <a:schemeClr val="accent1"/>
            </a:solidFill>
            <a:round/>
          </a:ln>
        </p:spPr>
      </p:sp>
      <p:sp>
        <p:nvSpPr>
          <p:cNvPr id="45" name="CustomShape 4"/>
          <p:cNvSpPr/>
          <p:nvPr/>
        </p:nvSpPr>
        <p:spPr>
          <a:xfrm>
            <a:off x="8839080" y="0"/>
            <a:ext cx="301320" cy="68544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>
            <a:noFill/>
          </a:ln>
          <a:effectLst>
            <a:outerShdw blurRad="50800" dir="5400000" dist="25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6" name="Line 5"/>
          <p:cNvSpPr/>
          <p:nvPr/>
        </p:nvSpPr>
        <p:spPr>
          <a:xfrm>
            <a:off x="8915400" y="0"/>
            <a:ext cx="360" cy="6858000"/>
          </a:xfrm>
          <a:prstGeom prst="line">
            <a:avLst/>
          </a:prstGeom>
          <a:ln w="9360">
            <a:solidFill>
              <a:schemeClr val="accent1"/>
            </a:solidFill>
            <a:round/>
          </a:ln>
        </p:spPr>
      </p:sp>
      <p:sp>
        <p:nvSpPr>
          <p:cNvPr id="47" name="CustomShape 6"/>
          <p:cNvSpPr/>
          <p:nvPr/>
        </p:nvSpPr>
        <p:spPr>
          <a:xfrm>
            <a:off x="8156520" y="5715000"/>
            <a:ext cx="545040" cy="545040"/>
          </a:xfrm>
          <a:prstGeom prst="ellipse">
            <a:avLst/>
          </a:prstGeom>
          <a:ln>
            <a:noFill/>
          </a:ln>
          <a:effectLst>
            <a:outerShdw blurRad="50800" dir="5400000" dist="25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8" name="PlaceHolder 7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pt-BR" sz="4400">
                <a:latin typeface="Arial"/>
              </a:rPr>
              <a:t>Clique para editar o formato do texto do título</a:t>
            </a:r>
            <a:endParaRPr/>
          </a:p>
        </p:txBody>
      </p:sp>
      <p:sp>
        <p:nvSpPr>
          <p:cNvPr id="49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pt-BR" sz="3200">
                <a:latin typeface="Arial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 sz="2800">
                <a:latin typeface="Arial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 sz="2400">
                <a:latin typeface="Arial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 sz="2000">
                <a:latin typeface="Arial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7.º nível da estrutura de tópicos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Imagem 1" descr=""/>
          <p:cNvPicPr/>
          <p:nvPr/>
        </p:nvPicPr>
        <p:blipFill>
          <a:blip r:embed="rId2"/>
          <a:srcRect l="0" t="0" r="0" b="18543"/>
          <a:stretch/>
        </p:blipFill>
        <p:spPr>
          <a:xfrm>
            <a:off x="2555640" y="1268640"/>
            <a:ext cx="4128120" cy="3092760"/>
          </a:xfrm>
          <a:prstGeom prst="rect">
            <a:avLst/>
          </a:prstGeom>
          <a:ln>
            <a:noFill/>
          </a:ln>
        </p:spPr>
      </p:pic>
      <p:sp>
        <p:nvSpPr>
          <p:cNvPr id="85" name="CustomShape 1"/>
          <p:cNvSpPr/>
          <p:nvPr/>
        </p:nvSpPr>
        <p:spPr>
          <a:xfrm>
            <a:off x="323640" y="4509000"/>
            <a:ext cx="8565480" cy="1364400"/>
          </a:xfrm>
          <a:prstGeom prst="rect">
            <a:avLst/>
          </a:prstGeom>
          <a:noFill/>
          <a:ln w="8892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3000" strike="noStrike">
                <a:solidFill>
                  <a:srgbClr val="000000"/>
                </a:solidFill>
                <a:latin typeface="Open Sans"/>
                <a:ea typeface="Open Sans"/>
              </a:rPr>
              <a:t>Coordenação de Sistemas de Informação - CSI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pt-BR" sz="3000" strike="noStrike">
                <a:solidFill>
                  <a:srgbClr val="000000"/>
                </a:solidFill>
                <a:latin typeface="Open Sans"/>
                <a:ea typeface="Open Sans"/>
              </a:rPr>
              <a:t>Outubro - 2017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Imagem 8" descr=""/>
          <p:cNvPicPr/>
          <p:nvPr/>
        </p:nvPicPr>
        <p:blipFill>
          <a:blip r:embed="rId1"/>
          <a:srcRect l="0" t="0" r="0" b="22744"/>
          <a:stretch/>
        </p:blipFill>
        <p:spPr>
          <a:xfrm>
            <a:off x="-180360" y="332640"/>
            <a:ext cx="1228320" cy="860400"/>
          </a:xfrm>
          <a:prstGeom prst="rect">
            <a:avLst/>
          </a:prstGeom>
          <a:ln>
            <a:noFill/>
          </a:ln>
        </p:spPr>
      </p:pic>
      <p:sp>
        <p:nvSpPr>
          <p:cNvPr id="111" name="CustomShape 1"/>
          <p:cNvSpPr/>
          <p:nvPr/>
        </p:nvSpPr>
        <p:spPr>
          <a:xfrm>
            <a:off x="971640" y="346320"/>
            <a:ext cx="8071560" cy="716400"/>
          </a:xfrm>
          <a:prstGeom prst="rect">
            <a:avLst/>
          </a:prstGeom>
          <a:noFill/>
          <a:ln w="8892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3000" strike="noStrike">
                <a:solidFill>
                  <a:srgbClr val="000000"/>
                </a:solidFill>
                <a:latin typeface="Open Sans"/>
                <a:ea typeface="Open Sans"/>
              </a:rPr>
              <a:t>Telas de Consulta do SIPAC</a:t>
            </a:r>
            <a:endParaRPr/>
          </a:p>
        </p:txBody>
      </p:sp>
      <p:pic>
        <p:nvPicPr>
          <p:cNvPr id="112" name="" descr=""/>
          <p:cNvPicPr/>
          <p:nvPr/>
        </p:nvPicPr>
        <p:blipFill>
          <a:blip r:embed="rId2"/>
          <a:stretch/>
        </p:blipFill>
        <p:spPr>
          <a:xfrm>
            <a:off x="37800" y="1352520"/>
            <a:ext cx="9143280" cy="5139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Imagem 8" descr=""/>
          <p:cNvPicPr/>
          <p:nvPr/>
        </p:nvPicPr>
        <p:blipFill>
          <a:blip r:embed="rId1"/>
          <a:srcRect l="0" t="0" r="0" b="22744"/>
          <a:stretch/>
        </p:blipFill>
        <p:spPr>
          <a:xfrm>
            <a:off x="-180360" y="332640"/>
            <a:ext cx="1228320" cy="860400"/>
          </a:xfrm>
          <a:prstGeom prst="rect">
            <a:avLst/>
          </a:prstGeom>
          <a:ln>
            <a:noFill/>
          </a:ln>
        </p:spPr>
      </p:pic>
      <p:sp>
        <p:nvSpPr>
          <p:cNvPr id="114" name="CustomShape 1"/>
          <p:cNvSpPr/>
          <p:nvPr/>
        </p:nvSpPr>
        <p:spPr>
          <a:xfrm>
            <a:off x="971640" y="346320"/>
            <a:ext cx="8071560" cy="716400"/>
          </a:xfrm>
          <a:prstGeom prst="rect">
            <a:avLst/>
          </a:prstGeom>
          <a:noFill/>
          <a:ln w="8892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3000" strike="noStrike">
                <a:solidFill>
                  <a:srgbClr val="000000"/>
                </a:solidFill>
                <a:latin typeface="Open Sans"/>
                <a:ea typeface="Open Sans"/>
              </a:rPr>
              <a:t>Telas de Consulta do SIPAC</a:t>
            </a:r>
            <a:endParaRPr/>
          </a:p>
        </p:txBody>
      </p:sp>
      <p:pic>
        <p:nvPicPr>
          <p:cNvPr id="115" name="" descr=""/>
          <p:cNvPicPr/>
          <p:nvPr/>
        </p:nvPicPr>
        <p:blipFill>
          <a:blip r:embed="rId2"/>
          <a:stretch/>
        </p:blipFill>
        <p:spPr>
          <a:xfrm>
            <a:off x="37800" y="1316520"/>
            <a:ext cx="9143280" cy="5139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Imagem 8" descr=""/>
          <p:cNvPicPr/>
          <p:nvPr/>
        </p:nvPicPr>
        <p:blipFill>
          <a:blip r:embed="rId1"/>
          <a:srcRect l="0" t="0" r="0" b="22744"/>
          <a:stretch/>
        </p:blipFill>
        <p:spPr>
          <a:xfrm>
            <a:off x="-180360" y="332640"/>
            <a:ext cx="1228320" cy="860400"/>
          </a:xfrm>
          <a:prstGeom prst="rect">
            <a:avLst/>
          </a:prstGeom>
          <a:ln>
            <a:noFill/>
          </a:ln>
        </p:spPr>
      </p:pic>
      <p:sp>
        <p:nvSpPr>
          <p:cNvPr id="117" name="CustomShape 1"/>
          <p:cNvSpPr/>
          <p:nvPr/>
        </p:nvSpPr>
        <p:spPr>
          <a:xfrm>
            <a:off x="971640" y="346320"/>
            <a:ext cx="8071560" cy="716400"/>
          </a:xfrm>
          <a:prstGeom prst="rect">
            <a:avLst/>
          </a:prstGeom>
          <a:noFill/>
          <a:ln w="8892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3000" strike="noStrike">
                <a:solidFill>
                  <a:srgbClr val="000000"/>
                </a:solidFill>
                <a:latin typeface="Open Sans"/>
                <a:ea typeface="Open Sans"/>
              </a:rPr>
              <a:t>Telas de Consulta do SIPAC</a:t>
            </a:r>
            <a:endParaRPr/>
          </a:p>
        </p:txBody>
      </p:sp>
      <p:pic>
        <p:nvPicPr>
          <p:cNvPr id="118" name="" descr=""/>
          <p:cNvPicPr/>
          <p:nvPr/>
        </p:nvPicPr>
        <p:blipFill>
          <a:blip r:embed="rId2"/>
          <a:stretch/>
        </p:blipFill>
        <p:spPr>
          <a:xfrm>
            <a:off x="37800" y="1316520"/>
            <a:ext cx="9143280" cy="5139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m 8" descr=""/>
          <p:cNvPicPr/>
          <p:nvPr/>
        </p:nvPicPr>
        <p:blipFill>
          <a:blip r:embed="rId1"/>
          <a:srcRect l="0" t="0" r="0" b="22744"/>
          <a:stretch/>
        </p:blipFill>
        <p:spPr>
          <a:xfrm>
            <a:off x="-180360" y="332640"/>
            <a:ext cx="1228320" cy="860400"/>
          </a:xfrm>
          <a:prstGeom prst="rect">
            <a:avLst/>
          </a:prstGeom>
          <a:ln>
            <a:noFill/>
          </a:ln>
        </p:spPr>
      </p:pic>
      <p:sp>
        <p:nvSpPr>
          <p:cNvPr id="120" name="CustomShape 1"/>
          <p:cNvSpPr/>
          <p:nvPr/>
        </p:nvSpPr>
        <p:spPr>
          <a:xfrm>
            <a:off x="971640" y="346320"/>
            <a:ext cx="8071560" cy="716400"/>
          </a:xfrm>
          <a:prstGeom prst="rect">
            <a:avLst/>
          </a:prstGeom>
          <a:noFill/>
          <a:ln w="8892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3000" strike="noStrike">
                <a:solidFill>
                  <a:srgbClr val="000000"/>
                </a:solidFill>
                <a:latin typeface="Open Sans"/>
                <a:ea typeface="Open Sans"/>
              </a:rPr>
              <a:t>Telas de Consulta do SIPAC</a:t>
            </a:r>
            <a:endParaRPr/>
          </a:p>
        </p:txBody>
      </p:sp>
      <p:pic>
        <p:nvPicPr>
          <p:cNvPr id="121" name="" descr=""/>
          <p:cNvPicPr/>
          <p:nvPr/>
        </p:nvPicPr>
        <p:blipFill>
          <a:blip r:embed="rId2"/>
          <a:stretch/>
        </p:blipFill>
        <p:spPr>
          <a:xfrm>
            <a:off x="37800" y="1316520"/>
            <a:ext cx="9143280" cy="5139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agem 6" descr=""/>
          <p:cNvPicPr/>
          <p:nvPr/>
        </p:nvPicPr>
        <p:blipFill>
          <a:blip r:embed="rId2"/>
          <a:srcRect l="0" t="0" r="0" b="23852"/>
          <a:stretch/>
        </p:blipFill>
        <p:spPr>
          <a:xfrm>
            <a:off x="2555640" y="1700640"/>
            <a:ext cx="4128120" cy="3092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Imagem 8" descr=""/>
          <p:cNvPicPr/>
          <p:nvPr/>
        </p:nvPicPr>
        <p:blipFill>
          <a:blip r:embed="rId1"/>
          <a:srcRect l="0" t="0" r="0" b="22744"/>
          <a:stretch/>
        </p:blipFill>
        <p:spPr>
          <a:xfrm>
            <a:off x="-180360" y="332640"/>
            <a:ext cx="1228320" cy="860400"/>
          </a:xfrm>
          <a:prstGeom prst="rect">
            <a:avLst/>
          </a:prstGeom>
          <a:ln>
            <a:noFill/>
          </a:ln>
        </p:spPr>
      </p:pic>
      <p:sp>
        <p:nvSpPr>
          <p:cNvPr id="87" name="CustomShape 1"/>
          <p:cNvSpPr/>
          <p:nvPr/>
        </p:nvSpPr>
        <p:spPr>
          <a:xfrm>
            <a:off x="107640" y="1210680"/>
            <a:ext cx="8935560" cy="531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buSzPct val="70000"/>
              <a:buFont typeface="Wingdings" charset="2"/>
              <a:buChar char=""/>
            </a:pPr>
            <a:r>
              <a:rPr b="1"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STA</a:t>
            </a:r>
            <a:endParaRPr/>
          </a:p>
          <a:p>
            <a:pPr lvl="1"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pt-BR" sz="2400" strike="noStrike">
                <a:solidFill>
                  <a:srgbClr val="000000"/>
                </a:solidFill>
                <a:latin typeface="Century Schoolbook"/>
                <a:ea typeface="DejaVu Sans"/>
              </a:rPr>
              <a:t>https://sta.tesouro.fazenda.gov.br/</a:t>
            </a:r>
            <a:endParaRPr/>
          </a:p>
          <a:p>
            <a:pPr>
              <a:lnSpc>
                <a:spcPct val="100000"/>
              </a:lnSpc>
              <a:buSzPct val="70000"/>
              <a:buFont typeface="Wingdings" charset="2"/>
              <a:buChar char=""/>
            </a:pPr>
            <a:r>
              <a:rPr b="1" lang="pt-BR" sz="2400" strike="noStrike">
                <a:solidFill>
                  <a:srgbClr val="000000"/>
                </a:solidFill>
                <a:latin typeface="Century Schoolbook"/>
                <a:ea typeface="DejaVu Sans"/>
              </a:rPr>
              <a:t>Ajuda do STA</a:t>
            </a:r>
            <a:endParaRPr/>
          </a:p>
          <a:p>
            <a:pPr lvl="1"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pt-BR" sz="2400" strike="noStrike">
                <a:solidFill>
                  <a:srgbClr val="000000"/>
                </a:solidFill>
                <a:latin typeface="Century Schoolbook"/>
                <a:ea typeface="DejaVu Sans"/>
              </a:rPr>
              <a:t>https://sta.tesouro.fazenda.gov.br/pcasp/AJUDA/AJUDA_INDEX.HTM</a:t>
            </a:r>
            <a:endParaRPr/>
          </a:p>
          <a:p>
            <a:pPr>
              <a:lnSpc>
                <a:spcPct val="100000"/>
              </a:lnSpc>
              <a:buSzPct val="70000"/>
              <a:buFont typeface="Wingdings" charset="2"/>
              <a:buChar char=""/>
            </a:pPr>
            <a:r>
              <a:rPr b="1" lang="pt-BR" sz="2400" strike="noStrike">
                <a:solidFill>
                  <a:srgbClr val="000000"/>
                </a:solidFill>
                <a:latin typeface="Century Schoolbook"/>
                <a:ea typeface="DejaVu Sans"/>
              </a:rPr>
              <a:t>Solicitar Acesso</a:t>
            </a:r>
            <a:endParaRPr/>
          </a:p>
          <a:p>
            <a:pPr lvl="1"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pt-BR" sz="2400" strike="noStrike">
                <a:solidFill>
                  <a:srgbClr val="000000"/>
                </a:solidFill>
                <a:latin typeface="Century Schoolbook"/>
                <a:ea typeface="DejaVu Sans"/>
              </a:rPr>
              <a:t>https://sta.tesouro.fazenda.gov.br/pcasp/AJUDA/ajuda_qware.htm</a:t>
            </a:r>
            <a:endParaRPr/>
          </a:p>
          <a:p>
            <a:pPr>
              <a:lnSpc>
                <a:spcPct val="100000"/>
              </a:lnSpc>
              <a:buSzPct val="70000"/>
              <a:buFont typeface="Wingdings" charset="2"/>
              <a:buChar char=""/>
            </a:pPr>
            <a:r>
              <a:rPr b="1" lang="pt-BR" sz="2400" strike="noStrike">
                <a:solidFill>
                  <a:srgbClr val="000000"/>
                </a:solidFill>
                <a:latin typeface="Century Schoolbook"/>
                <a:ea typeface="DejaVu Sans"/>
              </a:rPr>
              <a:t>Configurar Extrações</a:t>
            </a:r>
            <a:endParaRPr/>
          </a:p>
          <a:p>
            <a:pPr lvl="1"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pt-BR" sz="2400" strike="noStrike">
                <a:solidFill>
                  <a:srgbClr val="000000"/>
                </a:solidFill>
                <a:latin typeface="Century Schoolbook"/>
                <a:ea typeface="DejaVu Sans"/>
              </a:rPr>
              <a:t>https://sta.tesouro.fazenda.gov.br/pcasp/AJUDA/ajuda_extrator.htm</a:t>
            </a:r>
            <a:endParaRPr/>
          </a:p>
          <a:p>
            <a:pPr>
              <a:lnSpc>
                <a:spcPct val="100000"/>
              </a:lnSpc>
              <a:buSzPct val="70000"/>
              <a:buFont typeface="Wingdings" charset="2"/>
              <a:buChar char=""/>
            </a:pPr>
            <a:r>
              <a:rPr b="1" lang="pt-BR" sz="2400" strike="noStrike">
                <a:solidFill>
                  <a:srgbClr val="000000"/>
                </a:solidFill>
                <a:latin typeface="Century Schoolbook"/>
                <a:ea typeface="DejaVu Sans"/>
              </a:rPr>
              <a:t>Transferência Automática</a:t>
            </a:r>
            <a:endParaRPr/>
          </a:p>
          <a:p>
            <a:pPr lvl="1"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pt-BR" sz="2400" strike="noStrike">
                <a:solidFill>
                  <a:srgbClr val="000000"/>
                </a:solidFill>
                <a:latin typeface="Century Schoolbook"/>
                <a:ea typeface="DejaVu Sans"/>
              </a:rPr>
              <a:t>https://sta.tesouro.fazenda.gov.br/pcasp/AJUDA/ajuda_upload_servidor_proprio_primeira_instalacao.htm</a:t>
            </a:r>
            <a:endParaRPr/>
          </a:p>
        </p:txBody>
      </p:sp>
      <p:sp>
        <p:nvSpPr>
          <p:cNvPr id="88" name="CustomShape 2"/>
          <p:cNvSpPr/>
          <p:nvPr/>
        </p:nvSpPr>
        <p:spPr>
          <a:xfrm>
            <a:off x="971640" y="346320"/>
            <a:ext cx="8071560" cy="716400"/>
          </a:xfrm>
          <a:prstGeom prst="rect">
            <a:avLst/>
          </a:prstGeom>
          <a:noFill/>
          <a:ln w="8892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3000" strike="noStrike">
                <a:solidFill>
                  <a:srgbClr val="000000"/>
                </a:solidFill>
                <a:latin typeface="Open Sans"/>
                <a:ea typeface="Open Sans"/>
              </a:rPr>
              <a:t>Links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Imagem 8" descr=""/>
          <p:cNvPicPr/>
          <p:nvPr/>
        </p:nvPicPr>
        <p:blipFill>
          <a:blip r:embed="rId1"/>
          <a:srcRect l="0" t="0" r="0" b="22744"/>
          <a:stretch/>
        </p:blipFill>
        <p:spPr>
          <a:xfrm>
            <a:off x="-180360" y="332640"/>
            <a:ext cx="1228320" cy="860400"/>
          </a:xfrm>
          <a:prstGeom prst="rect">
            <a:avLst/>
          </a:prstGeom>
          <a:ln>
            <a:noFill/>
          </a:ln>
        </p:spPr>
      </p:pic>
      <p:sp>
        <p:nvSpPr>
          <p:cNvPr id="90" name="CustomShape 1"/>
          <p:cNvSpPr/>
          <p:nvPr/>
        </p:nvSpPr>
        <p:spPr>
          <a:xfrm>
            <a:off x="971640" y="346320"/>
            <a:ext cx="8071560" cy="716400"/>
          </a:xfrm>
          <a:prstGeom prst="rect">
            <a:avLst/>
          </a:prstGeom>
          <a:noFill/>
          <a:ln w="8892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3000" strike="noStrike">
                <a:solidFill>
                  <a:srgbClr val="000000"/>
                </a:solidFill>
                <a:latin typeface="Open Sans"/>
                <a:ea typeface="Open Sans"/>
              </a:rPr>
              <a:t>Tela do STA</a:t>
            </a:r>
            <a:endParaRPr/>
          </a:p>
        </p:txBody>
      </p:sp>
      <p:pic>
        <p:nvPicPr>
          <p:cNvPr id="91" name="" descr=""/>
          <p:cNvPicPr/>
          <p:nvPr/>
        </p:nvPicPr>
        <p:blipFill>
          <a:blip r:embed="rId2"/>
          <a:stretch/>
        </p:blipFill>
        <p:spPr>
          <a:xfrm>
            <a:off x="37800" y="1316520"/>
            <a:ext cx="9143280" cy="5139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Imagem 8" descr=""/>
          <p:cNvPicPr/>
          <p:nvPr/>
        </p:nvPicPr>
        <p:blipFill>
          <a:blip r:embed="rId1"/>
          <a:srcRect l="0" t="0" r="0" b="22744"/>
          <a:stretch/>
        </p:blipFill>
        <p:spPr>
          <a:xfrm>
            <a:off x="-180360" y="332640"/>
            <a:ext cx="1228320" cy="860400"/>
          </a:xfrm>
          <a:prstGeom prst="rect">
            <a:avLst/>
          </a:prstGeom>
          <a:ln>
            <a:noFill/>
          </a:ln>
        </p:spPr>
      </p:pic>
      <p:sp>
        <p:nvSpPr>
          <p:cNvPr id="93" name="CustomShape 1"/>
          <p:cNvSpPr/>
          <p:nvPr/>
        </p:nvSpPr>
        <p:spPr>
          <a:xfrm>
            <a:off x="107640" y="1210680"/>
            <a:ext cx="8935560" cy="531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buSzPct val="70000"/>
              <a:buFont typeface="Wingdings" charset="2"/>
              <a:buChar char=""/>
            </a:pPr>
            <a:r>
              <a:rPr b="1"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Extrações Semanais:</a:t>
            </a:r>
            <a:endParaRPr/>
          </a:p>
          <a:p>
            <a:pPr lvl="1">
              <a:lnSpc>
                <a:spcPct val="100000"/>
              </a:lnSpc>
              <a:buSzPct val="45000"/>
              <a:buFont typeface="StarSymbol"/>
              <a:buChar char=""/>
            </a:pPr>
            <a:r>
              <a:rPr b="1"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17reicred</a:t>
            </a:r>
            <a:r>
              <a:rPr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: Tabela auxiliar de Credores</a:t>
            </a:r>
            <a:endParaRPr/>
          </a:p>
          <a:p>
            <a:pPr lvl="1">
              <a:lnSpc>
                <a:spcPct val="100000"/>
              </a:lnSpc>
              <a:buSzPct val="45000"/>
              <a:buFont typeface="StarSymbol"/>
              <a:buChar char=""/>
            </a:pPr>
            <a:r>
              <a:rPr b="1"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17reinatdesp</a:t>
            </a:r>
            <a:r>
              <a:rPr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: Tabela auxiliar de Natureza de Despesa (Natureza SOF)</a:t>
            </a:r>
            <a:endParaRPr/>
          </a:p>
          <a:p>
            <a:pPr lvl="1">
              <a:lnSpc>
                <a:spcPct val="100000"/>
              </a:lnSpc>
              <a:buSzPct val="45000"/>
              <a:buFont typeface="StarSymbol"/>
              <a:buChar char=""/>
            </a:pPr>
            <a:r>
              <a:rPr b="1"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17reifontrec</a:t>
            </a:r>
            <a:r>
              <a:rPr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: Tabela auxiliar de Fontes de Recurso</a:t>
            </a:r>
            <a:endParaRPr/>
          </a:p>
          <a:p>
            <a:pPr lvl="1">
              <a:lnSpc>
                <a:spcPct val="100000"/>
              </a:lnSpc>
              <a:buSzPct val="45000"/>
              <a:buFont typeface="StarSymbol"/>
              <a:buChar char=""/>
            </a:pPr>
            <a:r>
              <a:rPr b="1"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17reipinterno</a:t>
            </a:r>
            <a:r>
              <a:rPr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: Tabela auxiliar de Planos Internos</a:t>
            </a:r>
            <a:endParaRPr/>
          </a:p>
          <a:p>
            <a:pPr lvl="1">
              <a:lnSpc>
                <a:spcPct val="100000"/>
              </a:lnSpc>
              <a:buSzPct val="45000"/>
              <a:buFont typeface="StarSymbol"/>
              <a:buChar char=""/>
            </a:pPr>
            <a:r>
              <a:rPr b="1"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17reiprogtrab</a:t>
            </a:r>
            <a:r>
              <a:rPr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: Tabela auxiliar de Programas de Trabalho</a:t>
            </a:r>
            <a:endParaRPr/>
          </a:p>
          <a:p>
            <a:pPr lvl="1">
              <a:lnSpc>
                <a:spcPct val="100000"/>
              </a:lnSpc>
              <a:buSzPct val="45000"/>
              <a:buFont typeface="StarSymbol"/>
              <a:buChar char=""/>
            </a:pPr>
            <a:r>
              <a:rPr b="1"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17reiptres</a:t>
            </a:r>
            <a:r>
              <a:rPr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: Tabela auxiliar de Planos de Trabalho Resumido</a:t>
            </a:r>
            <a:endParaRPr/>
          </a:p>
        </p:txBody>
      </p:sp>
      <p:sp>
        <p:nvSpPr>
          <p:cNvPr id="94" name="CustomShape 2"/>
          <p:cNvSpPr/>
          <p:nvPr/>
        </p:nvSpPr>
        <p:spPr>
          <a:xfrm>
            <a:off x="971640" y="346320"/>
            <a:ext cx="8071560" cy="716400"/>
          </a:xfrm>
          <a:prstGeom prst="rect">
            <a:avLst/>
          </a:prstGeom>
          <a:noFill/>
          <a:ln w="8892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3000" strike="noStrike">
                <a:solidFill>
                  <a:srgbClr val="000000"/>
                </a:solidFill>
                <a:latin typeface="Open Sans"/>
                <a:ea typeface="Open Sans"/>
              </a:rPr>
              <a:t>Extrações Configuradas</a:t>
            </a: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Imagem 8" descr=""/>
          <p:cNvPicPr/>
          <p:nvPr/>
        </p:nvPicPr>
        <p:blipFill>
          <a:blip r:embed="rId1"/>
          <a:srcRect l="0" t="0" r="0" b="22744"/>
          <a:stretch/>
        </p:blipFill>
        <p:spPr>
          <a:xfrm>
            <a:off x="-180360" y="332640"/>
            <a:ext cx="1228320" cy="860400"/>
          </a:xfrm>
          <a:prstGeom prst="rect">
            <a:avLst/>
          </a:prstGeom>
          <a:ln>
            <a:noFill/>
          </a:ln>
        </p:spPr>
      </p:pic>
      <p:sp>
        <p:nvSpPr>
          <p:cNvPr id="96" name="CustomShape 1"/>
          <p:cNvSpPr/>
          <p:nvPr/>
        </p:nvSpPr>
        <p:spPr>
          <a:xfrm>
            <a:off x="107640" y="1210680"/>
            <a:ext cx="8935560" cy="531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buSzPct val="70000"/>
              <a:buFont typeface="Wingdings" charset="2"/>
              <a:buChar char=""/>
            </a:pPr>
            <a:r>
              <a:rPr b="1"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Extrações Diárias:</a:t>
            </a:r>
            <a:endParaRPr/>
          </a:p>
          <a:p>
            <a:pPr lvl="1">
              <a:lnSpc>
                <a:spcPct val="100000"/>
              </a:lnSpc>
              <a:buSzPct val="45000"/>
              <a:buFont typeface="StarSymbol"/>
              <a:buChar char=""/>
            </a:pPr>
            <a:r>
              <a:rPr b="1"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17reinc</a:t>
            </a:r>
            <a:r>
              <a:rPr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: Notas de Crédito</a:t>
            </a:r>
            <a:endParaRPr/>
          </a:p>
          <a:p>
            <a:pPr lvl="1">
              <a:lnSpc>
                <a:spcPct val="100000"/>
              </a:lnSpc>
              <a:buSzPct val="45000"/>
              <a:buFont typeface="StarSymbol"/>
              <a:buChar char=""/>
            </a:pPr>
            <a:r>
              <a:rPr b="1"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17reind</a:t>
            </a:r>
            <a:r>
              <a:rPr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: Notas de Dotação</a:t>
            </a:r>
            <a:endParaRPr/>
          </a:p>
          <a:p>
            <a:pPr lvl="1">
              <a:lnSpc>
                <a:spcPct val="100000"/>
              </a:lnSpc>
              <a:buSzPct val="45000"/>
              <a:buFont typeface="StarSymbol"/>
              <a:buChar char=""/>
            </a:pPr>
            <a:r>
              <a:rPr b="1"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17reine</a:t>
            </a:r>
            <a:r>
              <a:rPr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: Notas de Empenho</a:t>
            </a:r>
            <a:endParaRPr/>
          </a:p>
          <a:p>
            <a:pPr lvl="1">
              <a:lnSpc>
                <a:spcPct val="100000"/>
              </a:lnSpc>
              <a:buSzPct val="45000"/>
              <a:buFont typeface="StarSymbol"/>
              <a:buChar char=""/>
            </a:pPr>
            <a:r>
              <a:rPr b="1"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17reins</a:t>
            </a:r>
            <a:r>
              <a:rPr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: Notas de Sistema</a:t>
            </a:r>
            <a:endParaRPr/>
          </a:p>
          <a:p>
            <a:pPr lvl="1">
              <a:lnSpc>
                <a:spcPct val="100000"/>
              </a:lnSpc>
              <a:buSzPct val="45000"/>
              <a:buFont typeface="StarSymbol"/>
              <a:buChar char=""/>
            </a:pPr>
            <a:r>
              <a:rPr b="1"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17reiob</a:t>
            </a:r>
            <a:r>
              <a:rPr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: Ordens Bancárias</a:t>
            </a:r>
            <a:endParaRPr/>
          </a:p>
          <a:p>
            <a:pPr lvl="1">
              <a:lnSpc>
                <a:spcPct val="100000"/>
              </a:lnSpc>
              <a:buSzPct val="45000"/>
              <a:buFont typeface="StarSymbol"/>
              <a:buChar char=""/>
            </a:pPr>
            <a:r>
              <a:rPr b="1"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17reigrua</a:t>
            </a:r>
            <a:r>
              <a:rPr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: GRUs Arrecadação</a:t>
            </a:r>
            <a:endParaRPr/>
          </a:p>
          <a:p>
            <a:pPr lvl="1">
              <a:lnSpc>
                <a:spcPct val="100000"/>
              </a:lnSpc>
              <a:buSzPct val="45000"/>
              <a:buFont typeface="StarSymbol"/>
              <a:buChar char=""/>
            </a:pPr>
            <a:r>
              <a:rPr b="1"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17reigps</a:t>
            </a:r>
            <a:r>
              <a:rPr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: GPS</a:t>
            </a:r>
            <a:endParaRPr/>
          </a:p>
          <a:p>
            <a:pPr lvl="1">
              <a:lnSpc>
                <a:spcPct val="100000"/>
              </a:lnSpc>
              <a:buSzPct val="45000"/>
              <a:buFont typeface="StarSymbol"/>
              <a:buChar char=""/>
            </a:pPr>
            <a:r>
              <a:rPr b="1"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17reidar</a:t>
            </a:r>
            <a:r>
              <a:rPr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: DAR</a:t>
            </a:r>
            <a:endParaRPr/>
          </a:p>
          <a:p>
            <a:pPr lvl="1">
              <a:lnSpc>
                <a:spcPct val="100000"/>
              </a:lnSpc>
              <a:buSzPct val="45000"/>
              <a:buFont typeface="StarSymbol"/>
              <a:buChar char=""/>
            </a:pPr>
            <a:r>
              <a:rPr b="1"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17reidarf</a:t>
            </a:r>
            <a:r>
              <a:rPr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: DARF</a:t>
            </a:r>
            <a:endParaRPr/>
          </a:p>
        </p:txBody>
      </p:sp>
      <p:sp>
        <p:nvSpPr>
          <p:cNvPr id="97" name="CustomShape 2"/>
          <p:cNvSpPr/>
          <p:nvPr/>
        </p:nvSpPr>
        <p:spPr>
          <a:xfrm>
            <a:off x="971640" y="346320"/>
            <a:ext cx="8071560" cy="716400"/>
          </a:xfrm>
          <a:prstGeom prst="rect">
            <a:avLst/>
          </a:prstGeom>
          <a:noFill/>
          <a:ln w="8892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3000" strike="noStrike">
                <a:solidFill>
                  <a:srgbClr val="000000"/>
                </a:solidFill>
                <a:latin typeface="Open Sans"/>
                <a:ea typeface="Open Sans"/>
              </a:rPr>
              <a:t>Extrações Configuradas</a:t>
            </a:r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Imagem 8" descr=""/>
          <p:cNvPicPr/>
          <p:nvPr/>
        </p:nvPicPr>
        <p:blipFill>
          <a:blip r:embed="rId1"/>
          <a:srcRect l="0" t="0" r="0" b="22744"/>
          <a:stretch/>
        </p:blipFill>
        <p:spPr>
          <a:xfrm>
            <a:off x="-180360" y="332640"/>
            <a:ext cx="1228320" cy="860400"/>
          </a:xfrm>
          <a:prstGeom prst="rect">
            <a:avLst/>
          </a:prstGeom>
          <a:ln>
            <a:noFill/>
          </a:ln>
        </p:spPr>
      </p:pic>
      <p:sp>
        <p:nvSpPr>
          <p:cNvPr id="99" name="CustomShape 1"/>
          <p:cNvSpPr/>
          <p:nvPr/>
        </p:nvSpPr>
        <p:spPr>
          <a:xfrm>
            <a:off x="971640" y="346320"/>
            <a:ext cx="8071560" cy="716400"/>
          </a:xfrm>
          <a:prstGeom prst="rect">
            <a:avLst/>
          </a:prstGeom>
          <a:noFill/>
          <a:ln w="8892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3000" strike="noStrike">
                <a:solidFill>
                  <a:srgbClr val="000000"/>
                </a:solidFill>
                <a:latin typeface="Open Sans"/>
                <a:ea typeface="Open Sans"/>
              </a:rPr>
              <a:t>Telas de Consulta do SIPAC</a:t>
            </a:r>
            <a:endParaRPr/>
          </a:p>
        </p:txBody>
      </p:sp>
      <p:pic>
        <p:nvPicPr>
          <p:cNvPr id="100" name="" descr=""/>
          <p:cNvPicPr/>
          <p:nvPr/>
        </p:nvPicPr>
        <p:blipFill>
          <a:blip r:embed="rId2"/>
          <a:stretch/>
        </p:blipFill>
        <p:spPr>
          <a:xfrm>
            <a:off x="37800" y="1316520"/>
            <a:ext cx="9143280" cy="5139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agem 8" descr=""/>
          <p:cNvPicPr/>
          <p:nvPr/>
        </p:nvPicPr>
        <p:blipFill>
          <a:blip r:embed="rId1"/>
          <a:srcRect l="0" t="0" r="0" b="22744"/>
          <a:stretch/>
        </p:blipFill>
        <p:spPr>
          <a:xfrm>
            <a:off x="-180360" y="332640"/>
            <a:ext cx="1228320" cy="860400"/>
          </a:xfrm>
          <a:prstGeom prst="rect">
            <a:avLst/>
          </a:prstGeom>
          <a:ln>
            <a:noFill/>
          </a:ln>
        </p:spPr>
      </p:pic>
      <p:sp>
        <p:nvSpPr>
          <p:cNvPr id="102" name="CustomShape 1"/>
          <p:cNvSpPr/>
          <p:nvPr/>
        </p:nvSpPr>
        <p:spPr>
          <a:xfrm>
            <a:off x="971640" y="346320"/>
            <a:ext cx="8071560" cy="716400"/>
          </a:xfrm>
          <a:prstGeom prst="rect">
            <a:avLst/>
          </a:prstGeom>
          <a:noFill/>
          <a:ln w="8892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3000" strike="noStrike">
                <a:solidFill>
                  <a:srgbClr val="000000"/>
                </a:solidFill>
                <a:latin typeface="Open Sans"/>
                <a:ea typeface="Open Sans"/>
              </a:rPr>
              <a:t>Telas de Consulta do SIPAC</a:t>
            </a:r>
            <a:endParaRPr/>
          </a:p>
        </p:txBody>
      </p:sp>
      <p:pic>
        <p:nvPicPr>
          <p:cNvPr id="103" name="" descr=""/>
          <p:cNvPicPr/>
          <p:nvPr/>
        </p:nvPicPr>
        <p:blipFill>
          <a:blip r:embed="rId2"/>
          <a:stretch/>
        </p:blipFill>
        <p:spPr>
          <a:xfrm>
            <a:off x="37800" y="1316520"/>
            <a:ext cx="9143280" cy="5139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Imagem 8" descr=""/>
          <p:cNvPicPr/>
          <p:nvPr/>
        </p:nvPicPr>
        <p:blipFill>
          <a:blip r:embed="rId1"/>
          <a:srcRect l="0" t="0" r="0" b="22744"/>
          <a:stretch/>
        </p:blipFill>
        <p:spPr>
          <a:xfrm>
            <a:off x="-180360" y="332640"/>
            <a:ext cx="1228320" cy="860400"/>
          </a:xfrm>
          <a:prstGeom prst="rect">
            <a:avLst/>
          </a:prstGeom>
          <a:ln>
            <a:noFill/>
          </a:ln>
        </p:spPr>
      </p:pic>
      <p:sp>
        <p:nvSpPr>
          <p:cNvPr id="105" name="CustomShape 1"/>
          <p:cNvSpPr/>
          <p:nvPr/>
        </p:nvSpPr>
        <p:spPr>
          <a:xfrm>
            <a:off x="971640" y="346320"/>
            <a:ext cx="8071560" cy="716400"/>
          </a:xfrm>
          <a:prstGeom prst="rect">
            <a:avLst/>
          </a:prstGeom>
          <a:noFill/>
          <a:ln w="8892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3000" strike="noStrike">
                <a:solidFill>
                  <a:srgbClr val="000000"/>
                </a:solidFill>
                <a:latin typeface="Open Sans"/>
                <a:ea typeface="Open Sans"/>
              </a:rPr>
              <a:t>Telas de Consulta do SIPAC</a:t>
            </a:r>
            <a:endParaRPr/>
          </a:p>
        </p:txBody>
      </p:sp>
      <p:pic>
        <p:nvPicPr>
          <p:cNvPr id="106" name="" descr=""/>
          <p:cNvPicPr/>
          <p:nvPr/>
        </p:nvPicPr>
        <p:blipFill>
          <a:blip r:embed="rId2"/>
          <a:stretch/>
        </p:blipFill>
        <p:spPr>
          <a:xfrm>
            <a:off x="37800" y="1352520"/>
            <a:ext cx="9143280" cy="5139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Imagem 8" descr=""/>
          <p:cNvPicPr/>
          <p:nvPr/>
        </p:nvPicPr>
        <p:blipFill>
          <a:blip r:embed="rId1"/>
          <a:srcRect l="0" t="0" r="0" b="22744"/>
          <a:stretch/>
        </p:blipFill>
        <p:spPr>
          <a:xfrm>
            <a:off x="-180360" y="332640"/>
            <a:ext cx="1228320" cy="860400"/>
          </a:xfrm>
          <a:prstGeom prst="rect">
            <a:avLst/>
          </a:prstGeom>
          <a:ln>
            <a:noFill/>
          </a:ln>
        </p:spPr>
      </p:pic>
      <p:sp>
        <p:nvSpPr>
          <p:cNvPr id="108" name="CustomShape 1"/>
          <p:cNvSpPr/>
          <p:nvPr/>
        </p:nvSpPr>
        <p:spPr>
          <a:xfrm>
            <a:off x="971640" y="346320"/>
            <a:ext cx="8071560" cy="716400"/>
          </a:xfrm>
          <a:prstGeom prst="rect">
            <a:avLst/>
          </a:prstGeom>
          <a:noFill/>
          <a:ln w="8892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3000" strike="noStrike">
                <a:solidFill>
                  <a:srgbClr val="000000"/>
                </a:solidFill>
                <a:latin typeface="Open Sans"/>
                <a:ea typeface="Open Sans"/>
              </a:rPr>
              <a:t>Telas de Consulta do SIPAC</a:t>
            </a:r>
            <a:endParaRPr/>
          </a:p>
        </p:txBody>
      </p:sp>
      <p:pic>
        <p:nvPicPr>
          <p:cNvPr id="109" name="" descr=""/>
          <p:cNvPicPr/>
          <p:nvPr/>
        </p:nvPicPr>
        <p:blipFill>
          <a:blip r:embed="rId2"/>
          <a:stretch/>
        </p:blipFill>
        <p:spPr>
          <a:xfrm>
            <a:off x="37800" y="1280520"/>
            <a:ext cx="9143280" cy="5139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