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handoutMasterIdLst>
    <p:handoutMasterId r:id="rId47"/>
  </p:handoutMasterIdLst>
  <p:sldIdLst>
    <p:sldId id="258" r:id="rId2"/>
    <p:sldId id="314" r:id="rId3"/>
    <p:sldId id="257" r:id="rId4"/>
    <p:sldId id="259" r:id="rId5"/>
    <p:sldId id="315" r:id="rId6"/>
    <p:sldId id="261" r:id="rId7"/>
    <p:sldId id="312" r:id="rId8"/>
    <p:sldId id="316" r:id="rId9"/>
    <p:sldId id="317" r:id="rId10"/>
    <p:sldId id="326" r:id="rId11"/>
    <p:sldId id="342" r:id="rId12"/>
    <p:sldId id="318" r:id="rId13"/>
    <p:sldId id="313" r:id="rId14"/>
    <p:sldId id="321" r:id="rId15"/>
    <p:sldId id="327" r:id="rId16"/>
    <p:sldId id="328" r:id="rId17"/>
    <p:sldId id="329" r:id="rId18"/>
    <p:sldId id="343" r:id="rId19"/>
    <p:sldId id="322" r:id="rId20"/>
    <p:sldId id="330" r:id="rId21"/>
    <p:sldId id="331" r:id="rId22"/>
    <p:sldId id="332" r:id="rId23"/>
    <p:sldId id="333" r:id="rId24"/>
    <p:sldId id="334" r:id="rId25"/>
    <p:sldId id="335" r:id="rId26"/>
    <p:sldId id="336" r:id="rId27"/>
    <p:sldId id="344" r:id="rId28"/>
    <p:sldId id="348" r:id="rId29"/>
    <p:sldId id="337" r:id="rId30"/>
    <p:sldId id="341" r:id="rId31"/>
    <p:sldId id="323" r:id="rId32"/>
    <p:sldId id="349" r:id="rId33"/>
    <p:sldId id="350" r:id="rId34"/>
    <p:sldId id="351" r:id="rId35"/>
    <p:sldId id="324" r:id="rId36"/>
    <p:sldId id="338" r:id="rId37"/>
    <p:sldId id="339" r:id="rId38"/>
    <p:sldId id="340" r:id="rId39"/>
    <p:sldId id="345" r:id="rId40"/>
    <p:sldId id="346" r:id="rId41"/>
    <p:sldId id="347" r:id="rId42"/>
    <p:sldId id="325" r:id="rId43"/>
    <p:sldId id="306" r:id="rId44"/>
    <p:sldId id="309" r:id="rId4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434" autoAdjust="0"/>
  </p:normalViewPr>
  <p:slideViewPr>
    <p:cSldViewPr snapToGrid="0">
      <p:cViewPr varScale="1">
        <p:scale>
          <a:sx n="71" d="100"/>
          <a:sy n="71" d="100"/>
        </p:scale>
        <p:origin x="125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7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D30F7A-9D11-47DC-B981-C3AF7AED3EF7}" type="doc">
      <dgm:prSet loTypeId="urn:microsoft.com/office/officeart/2005/8/layout/radial4" loCatId="relationship" qsTypeId="urn:microsoft.com/office/officeart/2005/8/quickstyle/3d1" qsCatId="3D" csTypeId="urn:microsoft.com/office/officeart/2005/8/colors/accent5_2" csCatId="accent5" phldr="1"/>
      <dgm:spPr/>
      <dgm:t>
        <a:bodyPr/>
        <a:lstStyle/>
        <a:p>
          <a:endParaRPr lang="pt-BR"/>
        </a:p>
      </dgm:t>
    </dgm:pt>
    <dgm:pt modelId="{664F6A49-C9E3-4715-B8AE-1736D67BCB45}">
      <dgm:prSet phldrT="[Texto]" custT="1"/>
      <dgm:spPr>
        <a:solidFill>
          <a:srgbClr val="00B050"/>
        </a:solidFill>
      </dgm:spPr>
      <dgm:t>
        <a:bodyPr/>
        <a:lstStyle/>
        <a:p>
          <a:r>
            <a:rPr lang="pt-BR" sz="2000" dirty="0"/>
            <a:t>Almoxarifado Central</a:t>
          </a:r>
        </a:p>
      </dgm:t>
    </dgm:pt>
    <dgm:pt modelId="{45C97728-41C8-4F17-803B-1003020B8546}" type="parTrans" cxnId="{A0366CBC-2E5B-47EF-A29F-663946DFEF35}">
      <dgm:prSet/>
      <dgm:spPr/>
      <dgm:t>
        <a:bodyPr/>
        <a:lstStyle/>
        <a:p>
          <a:endParaRPr lang="pt-BR"/>
        </a:p>
      </dgm:t>
    </dgm:pt>
    <dgm:pt modelId="{F1D07D09-41BD-41E9-803C-E89153BFEE67}" type="sibTrans" cxnId="{A0366CBC-2E5B-47EF-A29F-663946DFEF35}">
      <dgm:prSet/>
      <dgm:spPr/>
      <dgm:t>
        <a:bodyPr/>
        <a:lstStyle/>
        <a:p>
          <a:endParaRPr lang="pt-BR"/>
        </a:p>
      </dgm:t>
    </dgm:pt>
    <dgm:pt modelId="{B42EF4DE-25B1-4C4B-8640-7E74D42098CB}">
      <dgm:prSet phldrT="[Texto]" custT="1"/>
      <dgm:spPr/>
      <dgm:t>
        <a:bodyPr/>
        <a:lstStyle/>
        <a:p>
          <a:r>
            <a:rPr lang="pt-BR" sz="1600" dirty="0"/>
            <a:t>Almoxarifado Setorial 1</a:t>
          </a:r>
        </a:p>
      </dgm:t>
    </dgm:pt>
    <dgm:pt modelId="{9C421DA1-5528-4203-9CB9-C5C02AF5C5E9}" type="parTrans" cxnId="{881E003D-C6D5-4DDB-BDB2-F40EA79A63BE}">
      <dgm:prSet/>
      <dgm:spPr/>
      <dgm:t>
        <a:bodyPr/>
        <a:lstStyle/>
        <a:p>
          <a:endParaRPr lang="pt-BR"/>
        </a:p>
      </dgm:t>
    </dgm:pt>
    <dgm:pt modelId="{FA9ABA8A-B984-474A-93D0-AE6DC1D89133}" type="sibTrans" cxnId="{881E003D-C6D5-4DDB-BDB2-F40EA79A63BE}">
      <dgm:prSet/>
      <dgm:spPr/>
      <dgm:t>
        <a:bodyPr/>
        <a:lstStyle/>
        <a:p>
          <a:endParaRPr lang="pt-BR"/>
        </a:p>
      </dgm:t>
    </dgm:pt>
    <dgm:pt modelId="{63DAF42E-7380-497C-AAC1-2E2552DD6466}">
      <dgm:prSet phldrT="[Texto]" custT="1"/>
      <dgm:spPr/>
      <dgm:t>
        <a:bodyPr/>
        <a:lstStyle/>
        <a:p>
          <a:r>
            <a:rPr lang="pt-BR" sz="1600" dirty="0"/>
            <a:t>Almoxarifado Setorial 2</a:t>
          </a:r>
        </a:p>
      </dgm:t>
    </dgm:pt>
    <dgm:pt modelId="{94E12FDF-56B7-42CE-B123-FB17E7F2F828}" type="parTrans" cxnId="{BEC3A8BB-9B8B-49D4-A940-0236EB5348EF}">
      <dgm:prSet/>
      <dgm:spPr/>
      <dgm:t>
        <a:bodyPr/>
        <a:lstStyle/>
        <a:p>
          <a:endParaRPr lang="pt-BR"/>
        </a:p>
      </dgm:t>
    </dgm:pt>
    <dgm:pt modelId="{2D11FF88-78FD-4BBD-BEA8-37872962F7F4}" type="sibTrans" cxnId="{BEC3A8BB-9B8B-49D4-A940-0236EB5348EF}">
      <dgm:prSet/>
      <dgm:spPr/>
      <dgm:t>
        <a:bodyPr/>
        <a:lstStyle/>
        <a:p>
          <a:endParaRPr lang="pt-BR"/>
        </a:p>
      </dgm:t>
    </dgm:pt>
    <dgm:pt modelId="{724607CE-8E29-40F3-86E0-B6A7C8E21E8D}">
      <dgm:prSet phldrT="[Texto]" custT="1"/>
      <dgm:spPr/>
      <dgm:t>
        <a:bodyPr/>
        <a:lstStyle/>
        <a:p>
          <a:r>
            <a:rPr lang="pt-BR" sz="1600" dirty="0"/>
            <a:t>Almoxarifado Setorial 3</a:t>
          </a:r>
        </a:p>
      </dgm:t>
    </dgm:pt>
    <dgm:pt modelId="{2BECFF67-2DCD-4E5A-8FA1-8ECA3590DD1C}" type="parTrans" cxnId="{F1A0B294-EFE2-4D43-B979-846A67407AC7}">
      <dgm:prSet/>
      <dgm:spPr/>
      <dgm:t>
        <a:bodyPr/>
        <a:lstStyle/>
        <a:p>
          <a:endParaRPr lang="pt-BR"/>
        </a:p>
      </dgm:t>
    </dgm:pt>
    <dgm:pt modelId="{48E8F893-091F-4ACB-A986-DD7D4808E2AF}" type="sibTrans" cxnId="{F1A0B294-EFE2-4D43-B979-846A67407AC7}">
      <dgm:prSet/>
      <dgm:spPr/>
      <dgm:t>
        <a:bodyPr/>
        <a:lstStyle/>
        <a:p>
          <a:endParaRPr lang="pt-BR"/>
        </a:p>
      </dgm:t>
    </dgm:pt>
    <dgm:pt modelId="{8ABAEC03-0E2D-44FB-9C5C-97A406ED6E81}">
      <dgm:prSet custT="1"/>
      <dgm:spPr/>
      <dgm:t>
        <a:bodyPr/>
        <a:lstStyle/>
        <a:p>
          <a:r>
            <a:rPr lang="pt-BR" sz="1600" dirty="0"/>
            <a:t>Almoxarifado Setorial 2.1</a:t>
          </a:r>
        </a:p>
      </dgm:t>
    </dgm:pt>
    <dgm:pt modelId="{97A5E59C-2350-48BF-9D40-0D2D31643E6C}" type="parTrans" cxnId="{78F9FAB2-D0D3-496D-8973-36CCB99DEC53}">
      <dgm:prSet/>
      <dgm:spPr/>
      <dgm:t>
        <a:bodyPr/>
        <a:lstStyle/>
        <a:p>
          <a:endParaRPr lang="pt-BR"/>
        </a:p>
      </dgm:t>
    </dgm:pt>
    <dgm:pt modelId="{7247AE6C-352B-4303-834B-D4BC92AF06E6}" type="sibTrans" cxnId="{78F9FAB2-D0D3-496D-8973-36CCB99DEC53}">
      <dgm:prSet/>
      <dgm:spPr/>
      <dgm:t>
        <a:bodyPr/>
        <a:lstStyle/>
        <a:p>
          <a:endParaRPr lang="pt-BR"/>
        </a:p>
      </dgm:t>
    </dgm:pt>
    <dgm:pt modelId="{A749D6BB-0FE3-49DF-A2B9-56F092720BE5}" type="pres">
      <dgm:prSet presAssocID="{E2D30F7A-9D11-47DC-B981-C3AF7AED3EF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7025896-1225-4172-9453-6EF0B5D93C00}" type="pres">
      <dgm:prSet presAssocID="{664F6A49-C9E3-4715-B8AE-1736D67BCB45}" presName="centerShape" presStyleLbl="node0" presStyleIdx="0" presStyleCnt="1" custScaleX="104322" custScaleY="52161" custLinFactNeighborX="-1174" custLinFactNeighborY="-54384"/>
      <dgm:spPr>
        <a:prstGeom prst="flowChartAlternateProcess">
          <a:avLst/>
        </a:prstGeom>
      </dgm:spPr>
      <dgm:t>
        <a:bodyPr/>
        <a:lstStyle/>
        <a:p>
          <a:endParaRPr lang="pt-BR"/>
        </a:p>
      </dgm:t>
    </dgm:pt>
    <dgm:pt modelId="{57D79240-DE26-4D19-9D0E-24D5C533D6E1}" type="pres">
      <dgm:prSet presAssocID="{9C421DA1-5528-4203-9CB9-C5C02AF5C5E9}" presName="parTrans" presStyleLbl="bgSibTrans2D1" presStyleIdx="0" presStyleCnt="4"/>
      <dgm:spPr/>
      <dgm:t>
        <a:bodyPr/>
        <a:lstStyle/>
        <a:p>
          <a:endParaRPr lang="pt-BR"/>
        </a:p>
      </dgm:t>
    </dgm:pt>
    <dgm:pt modelId="{00D6ED55-48FB-4D6E-9487-AEAD5F1F5EF2}" type="pres">
      <dgm:prSet presAssocID="{B42EF4DE-25B1-4C4B-8640-7E74D42098CB}" presName="node" presStyleLbl="node1" presStyleIdx="0" presStyleCnt="4" custScaleX="91511" custScaleY="68633" custRadScaleRad="106449" custRadScaleInc="3343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AF9F7CA-5F74-4C46-9B7B-634E86893CD3}" type="pres">
      <dgm:prSet presAssocID="{94E12FDF-56B7-42CE-B123-FB17E7F2F828}" presName="parTrans" presStyleLbl="bgSibTrans2D1" presStyleIdx="1" presStyleCnt="4" custLinFactNeighborX="-1344" custLinFactNeighborY="-33933"/>
      <dgm:spPr/>
      <dgm:t>
        <a:bodyPr/>
        <a:lstStyle/>
        <a:p>
          <a:endParaRPr lang="pt-BR"/>
        </a:p>
      </dgm:t>
    </dgm:pt>
    <dgm:pt modelId="{34079CA8-1CF6-45A5-B970-EC5002F9F44B}" type="pres">
      <dgm:prSet presAssocID="{63DAF42E-7380-497C-AAC1-2E2552DD6466}" presName="node" presStyleLbl="node1" presStyleIdx="1" presStyleCnt="4" custScaleX="91511" custScaleY="68633" custRadScaleRad="45981" custRadScaleInc="5725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D57AF20-3928-4201-9CC5-32A4061C414A}" type="pres">
      <dgm:prSet presAssocID="{97A5E59C-2350-48BF-9D40-0D2D31643E6C}" presName="parTrans" presStyleLbl="bgSibTrans2D1" presStyleIdx="2" presStyleCnt="4" custScaleX="33233" custLinFactNeighborX="-1881" custLinFactNeighborY="88681"/>
      <dgm:spPr/>
      <dgm:t>
        <a:bodyPr/>
        <a:lstStyle/>
        <a:p>
          <a:endParaRPr lang="pt-BR"/>
        </a:p>
      </dgm:t>
    </dgm:pt>
    <dgm:pt modelId="{22AAE537-5CF7-4866-A1D4-9EDD2057C263}" type="pres">
      <dgm:prSet presAssocID="{8ABAEC03-0E2D-44FB-9C5C-97A406ED6E81}" presName="node" presStyleLbl="node1" presStyleIdx="2" presStyleCnt="4" custScaleX="91511" custScaleY="68633" custRadScaleRad="15059" custRadScaleInc="33926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A5E9C0D-F5C5-4ECD-A116-16FF18472716}" type="pres">
      <dgm:prSet presAssocID="{2BECFF67-2DCD-4E5A-8FA1-8ECA3590DD1C}" presName="parTrans" presStyleLbl="bgSibTrans2D1" presStyleIdx="3" presStyleCnt="4"/>
      <dgm:spPr/>
      <dgm:t>
        <a:bodyPr/>
        <a:lstStyle/>
        <a:p>
          <a:endParaRPr lang="pt-BR"/>
        </a:p>
      </dgm:t>
    </dgm:pt>
    <dgm:pt modelId="{21F3EF6A-7223-4714-9217-48ADD8E69755}" type="pres">
      <dgm:prSet presAssocID="{724607CE-8E29-40F3-86E0-B6A7C8E21E8D}" presName="node" presStyleLbl="node1" presStyleIdx="3" presStyleCnt="4" custScaleX="91511" custScaleY="68633" custRadScaleRad="107510" custRadScaleInc="-327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19B86D0-0B8E-446E-B827-E657097A6F34}" type="presOf" srcId="{664F6A49-C9E3-4715-B8AE-1736D67BCB45}" destId="{07025896-1225-4172-9453-6EF0B5D93C00}" srcOrd="0" destOrd="0" presId="urn:microsoft.com/office/officeart/2005/8/layout/radial4"/>
    <dgm:cxn modelId="{B00E56EE-6FFD-4539-9747-B854A39270D7}" type="presOf" srcId="{9C421DA1-5528-4203-9CB9-C5C02AF5C5E9}" destId="{57D79240-DE26-4D19-9D0E-24D5C533D6E1}" srcOrd="0" destOrd="0" presId="urn:microsoft.com/office/officeart/2005/8/layout/radial4"/>
    <dgm:cxn modelId="{9783EBD6-B126-48F0-8553-3ECF73F3917A}" type="presOf" srcId="{E2D30F7A-9D11-47DC-B981-C3AF7AED3EF7}" destId="{A749D6BB-0FE3-49DF-A2B9-56F092720BE5}" srcOrd="0" destOrd="0" presId="urn:microsoft.com/office/officeart/2005/8/layout/radial4"/>
    <dgm:cxn modelId="{F1A0B294-EFE2-4D43-B979-846A67407AC7}" srcId="{664F6A49-C9E3-4715-B8AE-1736D67BCB45}" destId="{724607CE-8E29-40F3-86E0-B6A7C8E21E8D}" srcOrd="3" destOrd="0" parTransId="{2BECFF67-2DCD-4E5A-8FA1-8ECA3590DD1C}" sibTransId="{48E8F893-091F-4ACB-A986-DD7D4808E2AF}"/>
    <dgm:cxn modelId="{BEC3A8BB-9B8B-49D4-A940-0236EB5348EF}" srcId="{664F6A49-C9E3-4715-B8AE-1736D67BCB45}" destId="{63DAF42E-7380-497C-AAC1-2E2552DD6466}" srcOrd="1" destOrd="0" parTransId="{94E12FDF-56B7-42CE-B123-FB17E7F2F828}" sibTransId="{2D11FF88-78FD-4BBD-BEA8-37872962F7F4}"/>
    <dgm:cxn modelId="{7CA449C4-F2ED-4530-8996-F58AEC20B070}" type="presOf" srcId="{B42EF4DE-25B1-4C4B-8640-7E74D42098CB}" destId="{00D6ED55-48FB-4D6E-9487-AEAD5F1F5EF2}" srcOrd="0" destOrd="0" presId="urn:microsoft.com/office/officeart/2005/8/layout/radial4"/>
    <dgm:cxn modelId="{78F9FAB2-D0D3-496D-8973-36CCB99DEC53}" srcId="{664F6A49-C9E3-4715-B8AE-1736D67BCB45}" destId="{8ABAEC03-0E2D-44FB-9C5C-97A406ED6E81}" srcOrd="2" destOrd="0" parTransId="{97A5E59C-2350-48BF-9D40-0D2D31643E6C}" sibTransId="{7247AE6C-352B-4303-834B-D4BC92AF06E6}"/>
    <dgm:cxn modelId="{0ECA3675-A5EA-4E78-91AE-D61846913658}" type="presOf" srcId="{63DAF42E-7380-497C-AAC1-2E2552DD6466}" destId="{34079CA8-1CF6-45A5-B970-EC5002F9F44B}" srcOrd="0" destOrd="0" presId="urn:microsoft.com/office/officeart/2005/8/layout/radial4"/>
    <dgm:cxn modelId="{EFED511A-0F8C-48AC-91D6-C648F8FA97BE}" type="presOf" srcId="{724607CE-8E29-40F3-86E0-B6A7C8E21E8D}" destId="{21F3EF6A-7223-4714-9217-48ADD8E69755}" srcOrd="0" destOrd="0" presId="urn:microsoft.com/office/officeart/2005/8/layout/radial4"/>
    <dgm:cxn modelId="{D7B87D8D-9788-444F-90D2-8105B1F2EED7}" type="presOf" srcId="{2BECFF67-2DCD-4E5A-8FA1-8ECA3590DD1C}" destId="{BA5E9C0D-F5C5-4ECD-A116-16FF18472716}" srcOrd="0" destOrd="0" presId="urn:microsoft.com/office/officeart/2005/8/layout/radial4"/>
    <dgm:cxn modelId="{A0366CBC-2E5B-47EF-A29F-663946DFEF35}" srcId="{E2D30F7A-9D11-47DC-B981-C3AF7AED3EF7}" destId="{664F6A49-C9E3-4715-B8AE-1736D67BCB45}" srcOrd="0" destOrd="0" parTransId="{45C97728-41C8-4F17-803B-1003020B8546}" sibTransId="{F1D07D09-41BD-41E9-803C-E89153BFEE67}"/>
    <dgm:cxn modelId="{8DCF8D07-20A1-4F1B-9DCA-80E4B44A2FAE}" type="presOf" srcId="{8ABAEC03-0E2D-44FB-9C5C-97A406ED6E81}" destId="{22AAE537-5CF7-4866-A1D4-9EDD2057C263}" srcOrd="0" destOrd="0" presId="urn:microsoft.com/office/officeart/2005/8/layout/radial4"/>
    <dgm:cxn modelId="{5D4F5DFE-A4E6-4F72-898D-3F673507A652}" type="presOf" srcId="{94E12FDF-56B7-42CE-B123-FB17E7F2F828}" destId="{5AF9F7CA-5F74-4C46-9B7B-634E86893CD3}" srcOrd="0" destOrd="0" presId="urn:microsoft.com/office/officeart/2005/8/layout/radial4"/>
    <dgm:cxn modelId="{DAF10D17-96D1-48E4-87DC-276B51BA875A}" type="presOf" srcId="{97A5E59C-2350-48BF-9D40-0D2D31643E6C}" destId="{3D57AF20-3928-4201-9CC5-32A4061C414A}" srcOrd="0" destOrd="0" presId="urn:microsoft.com/office/officeart/2005/8/layout/radial4"/>
    <dgm:cxn modelId="{881E003D-C6D5-4DDB-BDB2-F40EA79A63BE}" srcId="{664F6A49-C9E3-4715-B8AE-1736D67BCB45}" destId="{B42EF4DE-25B1-4C4B-8640-7E74D42098CB}" srcOrd="0" destOrd="0" parTransId="{9C421DA1-5528-4203-9CB9-C5C02AF5C5E9}" sibTransId="{FA9ABA8A-B984-474A-93D0-AE6DC1D89133}"/>
    <dgm:cxn modelId="{188D0113-A671-4F27-971C-6EC232FE1653}" type="presParOf" srcId="{A749D6BB-0FE3-49DF-A2B9-56F092720BE5}" destId="{07025896-1225-4172-9453-6EF0B5D93C00}" srcOrd="0" destOrd="0" presId="urn:microsoft.com/office/officeart/2005/8/layout/radial4"/>
    <dgm:cxn modelId="{7CAAB8DF-1AFB-49AB-8B0F-B502D1F90719}" type="presParOf" srcId="{A749D6BB-0FE3-49DF-A2B9-56F092720BE5}" destId="{57D79240-DE26-4D19-9D0E-24D5C533D6E1}" srcOrd="1" destOrd="0" presId="urn:microsoft.com/office/officeart/2005/8/layout/radial4"/>
    <dgm:cxn modelId="{A8EE8C10-1952-4D6F-8D4B-6837EEB34F3C}" type="presParOf" srcId="{A749D6BB-0FE3-49DF-A2B9-56F092720BE5}" destId="{00D6ED55-48FB-4D6E-9487-AEAD5F1F5EF2}" srcOrd="2" destOrd="0" presId="urn:microsoft.com/office/officeart/2005/8/layout/radial4"/>
    <dgm:cxn modelId="{89BF19D5-A858-465E-AC68-C824BA87113D}" type="presParOf" srcId="{A749D6BB-0FE3-49DF-A2B9-56F092720BE5}" destId="{5AF9F7CA-5F74-4C46-9B7B-634E86893CD3}" srcOrd="3" destOrd="0" presId="urn:microsoft.com/office/officeart/2005/8/layout/radial4"/>
    <dgm:cxn modelId="{9BBC1EF3-AE58-4475-B7EB-7A56FF823ED8}" type="presParOf" srcId="{A749D6BB-0FE3-49DF-A2B9-56F092720BE5}" destId="{34079CA8-1CF6-45A5-B970-EC5002F9F44B}" srcOrd="4" destOrd="0" presId="urn:microsoft.com/office/officeart/2005/8/layout/radial4"/>
    <dgm:cxn modelId="{C285DB1B-66D6-4FA2-9616-7014EC129F67}" type="presParOf" srcId="{A749D6BB-0FE3-49DF-A2B9-56F092720BE5}" destId="{3D57AF20-3928-4201-9CC5-32A4061C414A}" srcOrd="5" destOrd="0" presId="urn:microsoft.com/office/officeart/2005/8/layout/radial4"/>
    <dgm:cxn modelId="{2BB037D0-202B-4530-BAF7-4CF22DC48231}" type="presParOf" srcId="{A749D6BB-0FE3-49DF-A2B9-56F092720BE5}" destId="{22AAE537-5CF7-4866-A1D4-9EDD2057C263}" srcOrd="6" destOrd="0" presId="urn:microsoft.com/office/officeart/2005/8/layout/radial4"/>
    <dgm:cxn modelId="{6FF4D13D-FE96-4BF5-9A98-6B4588B51231}" type="presParOf" srcId="{A749D6BB-0FE3-49DF-A2B9-56F092720BE5}" destId="{BA5E9C0D-F5C5-4ECD-A116-16FF18472716}" srcOrd="7" destOrd="0" presId="urn:microsoft.com/office/officeart/2005/8/layout/radial4"/>
    <dgm:cxn modelId="{306D4EAE-5A2D-466C-8011-73FD29F53E36}" type="presParOf" srcId="{A749D6BB-0FE3-49DF-A2B9-56F092720BE5}" destId="{21F3EF6A-7223-4714-9217-48ADD8E69755}" srcOrd="8" destOrd="0" presId="urn:microsoft.com/office/officeart/2005/8/layout/radial4"/>
  </dgm:cxnLst>
  <dgm:bg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025896-1225-4172-9453-6EF0B5D93C00}">
      <dsp:nvSpPr>
        <dsp:cNvPr id="0" name=""/>
        <dsp:cNvSpPr/>
      </dsp:nvSpPr>
      <dsp:spPr>
        <a:xfrm>
          <a:off x="2193219" y="0"/>
          <a:ext cx="1685021" cy="842510"/>
        </a:xfrm>
        <a:prstGeom prst="flowChartAlternateProcess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Almoxarifado Central</a:t>
          </a:r>
        </a:p>
      </dsp:txBody>
      <dsp:txXfrm>
        <a:off x="2234346" y="41127"/>
        <a:ext cx="1602767" cy="760256"/>
      </dsp:txXfrm>
    </dsp:sp>
    <dsp:sp modelId="{57D79240-DE26-4D19-9D0E-24D5C533D6E1}">
      <dsp:nvSpPr>
        <dsp:cNvPr id="0" name=""/>
        <dsp:cNvSpPr/>
      </dsp:nvSpPr>
      <dsp:spPr>
        <a:xfrm rot="9015182">
          <a:off x="1076132" y="903279"/>
          <a:ext cx="1426736" cy="46033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D6ED55-48FB-4D6E-9487-AEAD5F1F5EF2}">
      <dsp:nvSpPr>
        <dsp:cNvPr id="0" name=""/>
        <dsp:cNvSpPr/>
      </dsp:nvSpPr>
      <dsp:spPr>
        <a:xfrm>
          <a:off x="468040" y="1066143"/>
          <a:ext cx="1404191" cy="8425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Almoxarifado Setorial 1</a:t>
          </a:r>
        </a:p>
      </dsp:txBody>
      <dsp:txXfrm>
        <a:off x="492716" y="1090819"/>
        <a:ext cx="1354839" cy="793160"/>
      </dsp:txXfrm>
    </dsp:sp>
    <dsp:sp modelId="{5AF9F7CA-5F74-4C46-9B7B-634E86893CD3}">
      <dsp:nvSpPr>
        <dsp:cNvPr id="0" name=""/>
        <dsp:cNvSpPr/>
      </dsp:nvSpPr>
      <dsp:spPr>
        <a:xfrm rot="5226623">
          <a:off x="2690931" y="876511"/>
          <a:ext cx="754286" cy="46033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079CA8-1CF6-45A5-B970-EC5002F9F44B}">
      <dsp:nvSpPr>
        <dsp:cNvPr id="0" name=""/>
        <dsp:cNvSpPr/>
      </dsp:nvSpPr>
      <dsp:spPr>
        <a:xfrm>
          <a:off x="2395129" y="1218292"/>
          <a:ext cx="1404191" cy="8425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Almoxarifado Setorial 2</a:t>
          </a:r>
        </a:p>
      </dsp:txBody>
      <dsp:txXfrm>
        <a:off x="2419805" y="1242968"/>
        <a:ext cx="1354839" cy="793160"/>
      </dsp:txXfrm>
    </dsp:sp>
    <dsp:sp modelId="{3D57AF20-3928-4201-9CC5-32A4061C414A}">
      <dsp:nvSpPr>
        <dsp:cNvPr id="0" name=""/>
        <dsp:cNvSpPr/>
      </dsp:nvSpPr>
      <dsp:spPr>
        <a:xfrm rot="5314219">
          <a:off x="2715933" y="2098144"/>
          <a:ext cx="641760" cy="46033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AAE537-5CF7-4866-A1D4-9EDD2057C263}">
      <dsp:nvSpPr>
        <dsp:cNvPr id="0" name=""/>
        <dsp:cNvSpPr/>
      </dsp:nvSpPr>
      <dsp:spPr>
        <a:xfrm>
          <a:off x="2395132" y="2464072"/>
          <a:ext cx="1404191" cy="8425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Almoxarifado Setorial 2.1</a:t>
          </a:r>
        </a:p>
      </dsp:txBody>
      <dsp:txXfrm>
        <a:off x="2419808" y="2488748"/>
        <a:ext cx="1354839" cy="793160"/>
      </dsp:txXfrm>
    </dsp:sp>
    <dsp:sp modelId="{BA5E9C0D-F5C5-4ECD-A116-16FF18472716}">
      <dsp:nvSpPr>
        <dsp:cNvPr id="0" name=""/>
        <dsp:cNvSpPr/>
      </dsp:nvSpPr>
      <dsp:spPr>
        <a:xfrm rot="1691838">
          <a:off x="3598155" y="899046"/>
          <a:ext cx="1516122" cy="46033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F3EF6A-7223-4714-9217-48ADD8E69755}">
      <dsp:nvSpPr>
        <dsp:cNvPr id="0" name=""/>
        <dsp:cNvSpPr/>
      </dsp:nvSpPr>
      <dsp:spPr>
        <a:xfrm>
          <a:off x="4322219" y="1066148"/>
          <a:ext cx="1404191" cy="8425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Almoxarifado Setorial 3</a:t>
          </a:r>
        </a:p>
      </dsp:txBody>
      <dsp:txXfrm>
        <a:off x="4346895" y="1090824"/>
        <a:ext cx="1354839" cy="793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830EAE-9C7F-4EE5-9855-DA56CB6793A5}" type="datetimeFigureOut">
              <a:rPr lang="pt-BR" smtClean="0"/>
              <a:t>07/11/2017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AFCA3-67E6-4D94-A58C-5A1EA9DBBF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6426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8ED8D-A261-4E29-A19C-814B2FEAD5D6}" type="datetimeFigureOut">
              <a:rPr lang="pt-BR" smtClean="0"/>
              <a:t>07/11/2017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3819C-7F99-4D49-9B00-E4AD93FB8E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5608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3819C-7F99-4D49-9B00-E4AD93FB8E49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8232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3819C-7F99-4D49-9B00-E4AD93FB8E49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1718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C44A2-5FEA-4105-A9DC-782BF8F5CAD4}" type="datetimeFigureOut">
              <a:rPr lang="pt-BR" smtClean="0"/>
              <a:t>07/11/2017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1BBF-42C5-4D5B-ADE5-33D0CAFA0E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6651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C44A2-5FEA-4105-A9DC-782BF8F5CAD4}" type="datetimeFigureOut">
              <a:rPr lang="pt-BR" smtClean="0"/>
              <a:t>07/11/2017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1BBF-42C5-4D5B-ADE5-33D0CAFA0E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9811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C44A2-5FEA-4105-A9DC-782BF8F5CAD4}" type="datetimeFigureOut">
              <a:rPr lang="pt-BR" smtClean="0"/>
              <a:t>07/11/2017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1BBF-42C5-4D5B-ADE5-33D0CAFA0E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512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C44A2-5FEA-4105-A9DC-782BF8F5CAD4}" type="datetimeFigureOut">
              <a:rPr lang="pt-BR" smtClean="0"/>
              <a:t>07/11/2017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1BBF-42C5-4D5B-ADE5-33D0CAFA0E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8072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C44A2-5FEA-4105-A9DC-782BF8F5CAD4}" type="datetimeFigureOut">
              <a:rPr lang="pt-BR" smtClean="0"/>
              <a:t>07/11/2017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1BBF-42C5-4D5B-ADE5-33D0CAFA0E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6954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C44A2-5FEA-4105-A9DC-782BF8F5CAD4}" type="datetimeFigureOut">
              <a:rPr lang="pt-BR" smtClean="0"/>
              <a:t>07/11/2017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1BBF-42C5-4D5B-ADE5-33D0CAFA0E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219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C44A2-5FEA-4105-A9DC-782BF8F5CAD4}" type="datetimeFigureOut">
              <a:rPr lang="pt-BR" smtClean="0"/>
              <a:t>07/11/2017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1BBF-42C5-4D5B-ADE5-33D0CAFA0E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310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C44A2-5FEA-4105-A9DC-782BF8F5CAD4}" type="datetimeFigureOut">
              <a:rPr lang="pt-BR" smtClean="0"/>
              <a:t>07/11/2017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1BBF-42C5-4D5B-ADE5-33D0CAFA0E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7642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C44A2-5FEA-4105-A9DC-782BF8F5CAD4}" type="datetimeFigureOut">
              <a:rPr lang="pt-BR" smtClean="0"/>
              <a:t>07/11/2017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1BBF-42C5-4D5B-ADE5-33D0CAFA0E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0513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C44A2-5FEA-4105-A9DC-782BF8F5CAD4}" type="datetimeFigureOut">
              <a:rPr lang="pt-BR" smtClean="0"/>
              <a:t>07/11/2017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1BBF-42C5-4D5B-ADE5-33D0CAFA0E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4287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C44A2-5FEA-4105-A9DC-782BF8F5CAD4}" type="datetimeFigureOut">
              <a:rPr lang="pt-BR" smtClean="0"/>
              <a:t>07/11/2017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1BBF-42C5-4D5B-ADE5-33D0CAFA0E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5369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C44A2-5FEA-4105-A9DC-782BF8F5CAD4}" type="datetimeFigureOut">
              <a:rPr lang="pt-BR" smtClean="0"/>
              <a:t>07/11/2017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1BBF-42C5-4D5B-ADE5-33D0CAFA0E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5053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C44A2-5FEA-4105-A9DC-782BF8F5CAD4}" type="datetimeFigureOut">
              <a:rPr lang="pt-BR" smtClean="0"/>
              <a:t>07/11/2017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1BBF-42C5-4D5B-ADE5-33D0CAFA0E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4069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C44A2-5FEA-4105-A9DC-782BF8F5CAD4}" type="datetimeFigureOut">
              <a:rPr lang="pt-BR" smtClean="0"/>
              <a:t>07/11/2017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E1BBF-42C5-4D5B-ADE5-33D0CAFA0E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6383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5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92"/>
          <p:cNvSpPr txBox="1">
            <a:spLocks/>
          </p:cNvSpPr>
          <p:nvPr/>
        </p:nvSpPr>
        <p:spPr>
          <a:xfrm>
            <a:off x="431800" y="5724523"/>
            <a:ext cx="8242300" cy="736151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None/>
              <a:defRPr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</a:rPr>
              <a:t>EQUIPE SIPAC:</a:t>
            </a:r>
          </a:p>
          <a:p>
            <a:pPr marL="457200" indent="-31750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None/>
              <a:defRPr/>
            </a:pPr>
            <a:r>
              <a:rPr lang="pt-BR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Claucia</a:t>
            </a: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Vitalis</a:t>
            </a: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Luther </a:t>
            </a:r>
            <a:r>
              <a:rPr lang="pt-BR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Jara</a:t>
            </a: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 Robson Machado</a:t>
            </a:r>
            <a:endParaRPr lang="pt-BR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74" name="Picture 2" descr="D:\东西\AVMB\Horizont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337" y="358930"/>
            <a:ext cx="4516437" cy="142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93"/>
          <p:cNvSpPr txBox="1">
            <a:spLocks/>
          </p:cNvSpPr>
          <p:nvPr/>
        </p:nvSpPr>
        <p:spPr>
          <a:xfrm>
            <a:off x="1114381" y="2889357"/>
            <a:ext cx="2787918" cy="791872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pt-BR" sz="35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SIG-SIPAC</a:t>
            </a:r>
            <a:endParaRPr lang="pt-BR" sz="3500" b="1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92"/>
          <p:cNvSpPr txBox="1">
            <a:spLocks/>
          </p:cNvSpPr>
          <p:nvPr/>
        </p:nvSpPr>
        <p:spPr>
          <a:xfrm>
            <a:off x="950455" y="3552439"/>
            <a:ext cx="7061200" cy="955537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317492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r>
              <a:rPr lang="pt-BR" sz="45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ALMOXARIFADO</a:t>
            </a:r>
            <a:endParaRPr lang="pt-BR" sz="45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978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454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Cadastro de Almoxarifados</a:t>
            </a:r>
          </a:p>
          <a:p>
            <a:pPr marL="457200" indent="-317500" algn="ct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40509"/>
            <a:ext cx="586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08" y="1452283"/>
            <a:ext cx="8254550" cy="499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66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454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Associações</a:t>
            </a:r>
          </a:p>
          <a:p>
            <a:pPr marL="457200" indent="-317500" algn="ct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40509"/>
            <a:ext cx="586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034" y="1822800"/>
            <a:ext cx="8184873" cy="183480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88" y="4531659"/>
            <a:ext cx="8175119" cy="2034327"/>
          </a:xfrm>
          <a:prstGeom prst="rect">
            <a:avLst/>
          </a:prstGeom>
        </p:spPr>
      </p:pic>
      <p:sp>
        <p:nvSpPr>
          <p:cNvPr id="7" name="Shape 92"/>
          <p:cNvSpPr txBox="1">
            <a:spLocks/>
          </p:cNvSpPr>
          <p:nvPr/>
        </p:nvSpPr>
        <p:spPr>
          <a:xfrm>
            <a:off x="316753" y="1383300"/>
            <a:ext cx="7962900" cy="344947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None/>
            </a:pPr>
            <a:r>
              <a:rPr lang="pt-BR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Associar Grupo de Material ao Almoxarifado</a:t>
            </a:r>
            <a:endParaRPr lang="pt-BR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92"/>
          <p:cNvSpPr txBox="1">
            <a:spLocks/>
          </p:cNvSpPr>
          <p:nvPr/>
        </p:nvSpPr>
        <p:spPr>
          <a:xfrm>
            <a:off x="316753" y="4090966"/>
            <a:ext cx="7962900" cy="344947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None/>
            </a:pPr>
            <a:r>
              <a:rPr lang="pt-BR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Associar Unidade ao Almoxarifado</a:t>
            </a:r>
            <a:endParaRPr lang="pt-BR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558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454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Fluxo de Manutenção - Estoque</a:t>
            </a:r>
          </a:p>
          <a:p>
            <a:pPr marL="457200" indent="-317500" algn="ct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40509"/>
            <a:ext cx="586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hape 92"/>
          <p:cNvSpPr txBox="1">
            <a:spLocks/>
          </p:cNvSpPr>
          <p:nvPr/>
        </p:nvSpPr>
        <p:spPr>
          <a:xfrm>
            <a:off x="575129" y="1438726"/>
            <a:ext cx="7962900" cy="476249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00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r>
              <a:rPr lang="pt-BR" sz="2400" b="1" dirty="0" smtClean="0"/>
              <a:t>Iniciado </a:t>
            </a:r>
            <a:r>
              <a:rPr lang="pt-BR" sz="2400" b="1" dirty="0"/>
              <a:t>com </a:t>
            </a:r>
            <a:r>
              <a:rPr lang="pt-BR" sz="2400" b="1" dirty="0" smtClean="0"/>
              <a:t>uma </a:t>
            </a:r>
            <a:r>
              <a:rPr lang="pt-BR" sz="2400" b="1" dirty="0"/>
              <a:t>requisição de </a:t>
            </a:r>
            <a:r>
              <a:rPr lang="pt-BR" sz="2400" b="1" dirty="0" smtClean="0"/>
              <a:t>material </a:t>
            </a:r>
            <a:r>
              <a:rPr lang="pt-BR" sz="2400" b="1" dirty="0"/>
              <a:t>até o atendimento </a:t>
            </a:r>
            <a:r>
              <a:rPr lang="pt-BR" sz="2400" b="1" dirty="0" smtClean="0"/>
              <a:t>dessa.</a:t>
            </a:r>
            <a:endParaRPr lang="pt-BR" sz="2400" b="1" dirty="0"/>
          </a:p>
          <a:p>
            <a:pPr marL="0" indent="4500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endParaRPr lang="pt-BR" sz="2100" b="1" dirty="0" smtClean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4500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endParaRPr lang="pt-BR" sz="2100" b="1" dirty="0" smtClean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4500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r>
              <a:rPr lang="pt-BR" sz="2100" b="1" dirty="0" smtClean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ENTRADA DE MATERIAIS NO ESTOQUE:</a:t>
            </a:r>
            <a:endParaRPr lang="pt-BR" sz="21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4500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endParaRPr lang="pt-BR" sz="800" b="1" dirty="0" smtClean="0">
              <a:solidFill>
                <a:srgbClr val="0070C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4500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r>
              <a:rPr lang="pt-BR" sz="2100" b="1" dirty="0" smtClean="0">
                <a:solidFill>
                  <a:srgbClr val="0070C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•</a:t>
            </a:r>
            <a:r>
              <a:rPr lang="pt-BR" sz="2100" b="1" dirty="0" smtClean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 Nota Fiscal;</a:t>
            </a:r>
          </a:p>
          <a:p>
            <a:pPr marL="0" indent="4500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r>
              <a:rPr lang="pt-BR" sz="2100" b="1" dirty="0" smtClean="0">
                <a:solidFill>
                  <a:srgbClr val="0070C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•</a:t>
            </a:r>
            <a:r>
              <a:rPr lang="pt-BR" sz="2100" b="1" dirty="0" smtClean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 Entrada Avulsa;</a:t>
            </a:r>
          </a:p>
          <a:p>
            <a:pPr marL="0" indent="4500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r>
              <a:rPr lang="pt-BR" sz="2100" b="1" dirty="0" smtClean="0">
                <a:solidFill>
                  <a:srgbClr val="0070C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•</a:t>
            </a:r>
            <a:r>
              <a:rPr lang="pt-BR" sz="2100" b="1" dirty="0" smtClean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 Entrada por Nota de Fornecimento;</a:t>
            </a:r>
          </a:p>
          <a:p>
            <a:pPr marL="0" indent="4500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r>
              <a:rPr lang="pt-BR" sz="2100" b="1" dirty="0" smtClean="0">
                <a:solidFill>
                  <a:srgbClr val="0070C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•</a:t>
            </a:r>
            <a:r>
              <a:rPr lang="pt-BR" sz="2100" b="1" dirty="0" smtClean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 Entrada por Devolução.</a:t>
            </a:r>
          </a:p>
          <a:p>
            <a:pPr marL="0" indent="4500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endParaRPr lang="pt-BR" sz="21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4500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endParaRPr lang="pt-BR" sz="2100" b="1" dirty="0" smtClean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4500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r>
              <a:rPr lang="pt-BR" sz="2100" b="1" dirty="0" smtClean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SAÍDA </a:t>
            </a:r>
            <a:r>
              <a:rPr lang="pt-BR" sz="2100" b="1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DE MATERIAIS NO ESTOQUE:</a:t>
            </a:r>
          </a:p>
          <a:p>
            <a:pPr marL="0" indent="4500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endParaRPr lang="pt-BR" sz="800" b="1" dirty="0">
              <a:solidFill>
                <a:srgbClr val="0070C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4500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r>
              <a:rPr lang="pt-BR" sz="2100" b="1" dirty="0">
                <a:solidFill>
                  <a:srgbClr val="0070C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•</a:t>
            </a:r>
            <a:r>
              <a:rPr lang="pt-BR" sz="2100" b="1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BR" sz="2100" b="1" dirty="0" smtClean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Atendimento de Requisições;</a:t>
            </a:r>
            <a:endParaRPr lang="pt-BR" sz="21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4500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r>
              <a:rPr lang="pt-BR" sz="2100" b="1" dirty="0">
                <a:solidFill>
                  <a:srgbClr val="0070C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•</a:t>
            </a:r>
            <a:r>
              <a:rPr lang="pt-BR" sz="2100" b="1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BR" sz="2100" b="1" dirty="0" smtClean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Saída Avulsa.</a:t>
            </a:r>
            <a:endParaRPr lang="pt-BR" sz="21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4500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endParaRPr lang="pt-BR" sz="21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53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2"/>
          <p:cNvSpPr txBox="1">
            <a:spLocks/>
          </p:cNvSpPr>
          <p:nvPr/>
        </p:nvSpPr>
        <p:spPr>
          <a:xfrm>
            <a:off x="558800" y="1908581"/>
            <a:ext cx="7962900" cy="140612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algn="ctr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endParaRPr lang="pt-BR" sz="2000" b="1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317500" algn="ct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None/>
            </a:pPr>
            <a:endParaRPr lang="pt-BR" b="1" dirty="0" smtClean="0">
              <a:latin typeface="Arial"/>
              <a:ea typeface="Arial"/>
              <a:cs typeface="Arial"/>
              <a:sym typeface="Arial"/>
            </a:endParaRPr>
          </a:p>
          <a:p>
            <a:pPr marL="457200" indent="-317500" algn="ct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None/>
            </a:pPr>
            <a:r>
              <a:rPr lang="pt-BR" sz="3200" b="1" dirty="0" smtClean="0"/>
              <a:t>Descrição das Funcionalidades.</a:t>
            </a:r>
            <a:endParaRPr lang="pt-BR" sz="3500" b="1" dirty="0" smtClean="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1676400" y="3403600"/>
            <a:ext cx="5689600" cy="12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570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454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Aba Cadastro</a:t>
            </a:r>
          </a:p>
          <a:p>
            <a:pPr marL="457200" indent="-317500" algn="ct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40509"/>
            <a:ext cx="586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m 6"/>
          <p:cNvPicPr/>
          <p:nvPr/>
        </p:nvPicPr>
        <p:blipFill>
          <a:blip r:embed="rId2"/>
          <a:stretch>
            <a:fillRect/>
          </a:stretch>
        </p:blipFill>
        <p:spPr>
          <a:xfrm>
            <a:off x="558800" y="1762386"/>
            <a:ext cx="8141447" cy="336875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5211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454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Período de Bloqueio</a:t>
            </a:r>
          </a:p>
          <a:p>
            <a:pPr marL="457200" indent="-317500" algn="ct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40509"/>
            <a:ext cx="586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m 5"/>
          <p:cNvPicPr/>
          <p:nvPr/>
        </p:nvPicPr>
        <p:blipFill>
          <a:blip r:embed="rId2"/>
          <a:stretch>
            <a:fillRect/>
          </a:stretch>
        </p:blipFill>
        <p:spPr>
          <a:xfrm>
            <a:off x="609593" y="1635053"/>
            <a:ext cx="7912107" cy="181934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Imagem 7"/>
          <p:cNvPicPr/>
          <p:nvPr/>
        </p:nvPicPr>
        <p:blipFill>
          <a:blip r:embed="rId3"/>
          <a:stretch>
            <a:fillRect/>
          </a:stretch>
        </p:blipFill>
        <p:spPr>
          <a:xfrm>
            <a:off x="1079492" y="3964709"/>
            <a:ext cx="6927921" cy="125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43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454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Restringir Pedido de Material</a:t>
            </a:r>
          </a:p>
          <a:p>
            <a:pPr marL="457200" indent="-317500" algn="ct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40509"/>
            <a:ext cx="586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m 6"/>
          <p:cNvPicPr/>
          <p:nvPr/>
        </p:nvPicPr>
        <p:blipFill>
          <a:blip r:embed="rId2"/>
          <a:stretch>
            <a:fillRect/>
          </a:stretch>
        </p:blipFill>
        <p:spPr>
          <a:xfrm>
            <a:off x="558800" y="1544239"/>
            <a:ext cx="5590493" cy="102968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Imagem 8"/>
          <p:cNvPicPr/>
          <p:nvPr/>
        </p:nvPicPr>
        <p:blipFill>
          <a:blip r:embed="rId3"/>
          <a:stretch>
            <a:fillRect/>
          </a:stretch>
        </p:blipFill>
        <p:spPr>
          <a:xfrm>
            <a:off x="1885820" y="2741612"/>
            <a:ext cx="6635880" cy="2185988"/>
          </a:xfrm>
          <a:prstGeom prst="rect">
            <a:avLst/>
          </a:prstGeom>
        </p:spPr>
      </p:pic>
      <p:pic>
        <p:nvPicPr>
          <p:cNvPr id="10" name="Imagem 9"/>
          <p:cNvPicPr/>
          <p:nvPr/>
        </p:nvPicPr>
        <p:blipFill>
          <a:blip r:embed="rId4"/>
          <a:stretch>
            <a:fillRect/>
          </a:stretch>
        </p:blipFill>
        <p:spPr>
          <a:xfrm>
            <a:off x="558800" y="5452427"/>
            <a:ext cx="5590493" cy="97377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1" name="Shape 92"/>
          <p:cNvSpPr txBox="1">
            <a:spLocks/>
          </p:cNvSpPr>
          <p:nvPr/>
        </p:nvSpPr>
        <p:spPr>
          <a:xfrm>
            <a:off x="0" y="5080502"/>
            <a:ext cx="3073400" cy="371925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00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r>
              <a:rPr lang="pt-BR" sz="2100" b="1" dirty="0" smtClean="0"/>
              <a:t>Pedido da Unidade</a:t>
            </a:r>
            <a:endParaRPr lang="pt-BR" sz="2100" b="1" dirty="0"/>
          </a:p>
        </p:txBody>
      </p:sp>
      <p:sp>
        <p:nvSpPr>
          <p:cNvPr id="12" name="Shape 92"/>
          <p:cNvSpPr txBox="1">
            <a:spLocks/>
          </p:cNvSpPr>
          <p:nvPr/>
        </p:nvSpPr>
        <p:spPr>
          <a:xfrm>
            <a:off x="0" y="1180978"/>
            <a:ext cx="3073400" cy="371925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00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r>
              <a:rPr lang="pt-BR" sz="2100" b="1" dirty="0" smtClean="0"/>
              <a:t>Pedido do Material</a:t>
            </a:r>
          </a:p>
        </p:txBody>
      </p:sp>
    </p:spTree>
    <p:extLst>
      <p:ext uri="{BB962C8B-B14F-4D97-AF65-F5344CB8AC3E}">
        <p14:creationId xmlns:p14="http://schemas.microsoft.com/office/powerpoint/2010/main" val="416869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454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Cadastrar Endereço</a:t>
            </a:r>
          </a:p>
          <a:p>
            <a:pPr marL="457200" indent="-317500" algn="ct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40509"/>
            <a:ext cx="586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Imagem 12"/>
          <p:cNvPicPr/>
          <p:nvPr/>
        </p:nvPicPr>
        <p:blipFill>
          <a:blip r:embed="rId2"/>
          <a:stretch>
            <a:fillRect/>
          </a:stretch>
        </p:blipFill>
        <p:spPr>
          <a:xfrm>
            <a:off x="582142" y="1906070"/>
            <a:ext cx="7939558" cy="401212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6343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454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Cadastrar Fornecedor</a:t>
            </a:r>
          </a:p>
          <a:p>
            <a:pPr marL="457200" indent="-317500" algn="ct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40509"/>
            <a:ext cx="586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56" y="1479176"/>
            <a:ext cx="8317237" cy="509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454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Aba Estoque</a:t>
            </a:r>
          </a:p>
          <a:p>
            <a:pPr marL="457200" indent="-317500" algn="ct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40509"/>
            <a:ext cx="586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m 5"/>
          <p:cNvPicPr/>
          <p:nvPr/>
        </p:nvPicPr>
        <p:blipFill>
          <a:blip r:embed="rId2"/>
          <a:stretch>
            <a:fillRect/>
          </a:stretch>
        </p:blipFill>
        <p:spPr>
          <a:xfrm>
            <a:off x="437542" y="1635053"/>
            <a:ext cx="8207813" cy="362274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055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1020618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Módulo Patrimônio Móvel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3175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None/>
            </a:pP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Shape 92"/>
          <p:cNvSpPr txBox="1">
            <a:spLocks/>
          </p:cNvSpPr>
          <p:nvPr/>
        </p:nvSpPr>
        <p:spPr>
          <a:xfrm>
            <a:off x="558800" y="1651000"/>
            <a:ext cx="7962900" cy="476249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317492" algn="ct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None/>
            </a:pPr>
            <a:endParaRPr lang="pt-BR" sz="2000" dirty="0"/>
          </a:p>
          <a:p>
            <a:pPr marL="457189" indent="-317492" algn="ct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None/>
            </a:pPr>
            <a:endParaRPr lang="pt-BR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320" y="1435318"/>
            <a:ext cx="7838380" cy="46865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cxnSp>
        <p:nvCxnSpPr>
          <p:cNvPr id="5" name="Conector reto 4"/>
          <p:cNvCxnSpPr>
            <a:stCxn id="2" idx="1"/>
          </p:cNvCxnSpPr>
          <p:nvPr/>
        </p:nvCxnSpPr>
        <p:spPr>
          <a:xfrm>
            <a:off x="558800" y="840509"/>
            <a:ext cx="586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20" y="2186522"/>
            <a:ext cx="7838380" cy="444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74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454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Transferir Estoque</a:t>
            </a:r>
          </a:p>
          <a:p>
            <a:pPr marL="457200" indent="-317500" algn="ct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40509"/>
            <a:ext cx="586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m 6"/>
          <p:cNvPicPr/>
          <p:nvPr/>
        </p:nvPicPr>
        <p:blipFill>
          <a:blip r:embed="rId2"/>
          <a:stretch>
            <a:fillRect/>
          </a:stretch>
        </p:blipFill>
        <p:spPr>
          <a:xfrm>
            <a:off x="657542" y="1635052"/>
            <a:ext cx="4584205" cy="89224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Imagem 7"/>
          <p:cNvPicPr/>
          <p:nvPr/>
        </p:nvPicPr>
        <p:blipFill>
          <a:blip r:embed="rId3"/>
          <a:stretch>
            <a:fillRect/>
          </a:stretch>
        </p:blipFill>
        <p:spPr>
          <a:xfrm>
            <a:off x="1266190" y="2954019"/>
            <a:ext cx="7114406" cy="213106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Imagem 8"/>
          <p:cNvPicPr/>
          <p:nvPr/>
        </p:nvPicPr>
        <p:blipFill>
          <a:blip r:embed="rId4"/>
          <a:stretch>
            <a:fillRect/>
          </a:stretch>
        </p:blipFill>
        <p:spPr>
          <a:xfrm>
            <a:off x="772182" y="5511800"/>
            <a:ext cx="7749518" cy="762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861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454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Manutenção de Estoque</a:t>
            </a:r>
          </a:p>
          <a:p>
            <a:pPr marL="457200" indent="-317500" algn="ct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40509"/>
            <a:ext cx="586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m 9"/>
          <p:cNvPicPr/>
          <p:nvPr/>
        </p:nvPicPr>
        <p:blipFill>
          <a:blip r:embed="rId2"/>
          <a:stretch>
            <a:fillRect/>
          </a:stretch>
        </p:blipFill>
        <p:spPr>
          <a:xfrm>
            <a:off x="558801" y="1261919"/>
            <a:ext cx="5664200" cy="4319964"/>
          </a:xfrm>
          <a:prstGeom prst="rect">
            <a:avLst/>
          </a:prstGeom>
        </p:spPr>
      </p:pic>
      <p:pic>
        <p:nvPicPr>
          <p:cNvPr id="11" name="Imagem 10"/>
          <p:cNvPicPr/>
          <p:nvPr/>
        </p:nvPicPr>
        <p:blipFill>
          <a:blip r:embed="rId3"/>
          <a:stretch>
            <a:fillRect/>
          </a:stretch>
        </p:blipFill>
        <p:spPr>
          <a:xfrm>
            <a:off x="2611120" y="5441950"/>
            <a:ext cx="6055360" cy="9525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409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454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Cadastrar Nota Fiscal</a:t>
            </a:r>
          </a:p>
          <a:p>
            <a:pPr marL="457200" indent="-317500" algn="ct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40509"/>
            <a:ext cx="586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m 5"/>
          <p:cNvPicPr/>
          <p:nvPr/>
        </p:nvPicPr>
        <p:blipFill>
          <a:blip r:embed="rId2"/>
          <a:stretch>
            <a:fillRect/>
          </a:stretch>
        </p:blipFill>
        <p:spPr>
          <a:xfrm>
            <a:off x="558800" y="1350819"/>
            <a:ext cx="4389755" cy="80962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970638" y="2386519"/>
            <a:ext cx="5455920" cy="136207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Imagem 7"/>
          <p:cNvPicPr/>
          <p:nvPr/>
        </p:nvPicPr>
        <p:blipFill>
          <a:blip r:embed="rId4"/>
          <a:stretch>
            <a:fillRect/>
          </a:stretch>
        </p:blipFill>
        <p:spPr>
          <a:xfrm>
            <a:off x="3189605" y="4119060"/>
            <a:ext cx="5457190" cy="11239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Imagem 8"/>
          <p:cNvPicPr/>
          <p:nvPr/>
        </p:nvPicPr>
        <p:blipFill>
          <a:blip r:embed="rId5"/>
          <a:stretch>
            <a:fillRect/>
          </a:stretch>
        </p:blipFill>
        <p:spPr>
          <a:xfrm>
            <a:off x="731381" y="5438994"/>
            <a:ext cx="5522595" cy="7048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3783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454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Cadastrar Nota Fiscal</a:t>
            </a:r>
          </a:p>
          <a:p>
            <a:pPr marL="457200" indent="-317500" algn="ct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40509"/>
            <a:ext cx="586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m 9"/>
          <p:cNvPicPr/>
          <p:nvPr/>
        </p:nvPicPr>
        <p:blipFill>
          <a:blip r:embed="rId2"/>
          <a:stretch>
            <a:fillRect/>
          </a:stretch>
        </p:blipFill>
        <p:spPr>
          <a:xfrm>
            <a:off x="659447" y="1350819"/>
            <a:ext cx="4827905" cy="193357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1" name="Imagem 10"/>
          <p:cNvPicPr/>
          <p:nvPr/>
        </p:nvPicPr>
        <p:blipFill>
          <a:blip r:embed="rId3"/>
          <a:stretch>
            <a:fillRect/>
          </a:stretch>
        </p:blipFill>
        <p:spPr>
          <a:xfrm>
            <a:off x="3300093" y="3240465"/>
            <a:ext cx="5426710" cy="17907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2" name="Imagem 11"/>
          <p:cNvPicPr/>
          <p:nvPr/>
        </p:nvPicPr>
        <p:blipFill rotWithShape="1">
          <a:blip r:embed="rId4"/>
          <a:srcRect t="41831"/>
          <a:stretch/>
        </p:blipFill>
        <p:spPr bwMode="auto">
          <a:xfrm>
            <a:off x="528001" y="5031165"/>
            <a:ext cx="5379085" cy="152209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1360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454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Cadastrar Nota Fiscal</a:t>
            </a:r>
          </a:p>
          <a:p>
            <a:pPr marL="457200" indent="-317500" algn="ct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40509"/>
            <a:ext cx="586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m 6"/>
          <p:cNvPicPr/>
          <p:nvPr/>
        </p:nvPicPr>
        <p:blipFill>
          <a:blip r:embed="rId2"/>
          <a:stretch>
            <a:fillRect/>
          </a:stretch>
        </p:blipFill>
        <p:spPr>
          <a:xfrm>
            <a:off x="1151890" y="1466850"/>
            <a:ext cx="5392420" cy="12573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Imagem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3164840"/>
            <a:ext cx="3315595" cy="70866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cxnSp>
        <p:nvCxnSpPr>
          <p:cNvPr id="9" name="Conector de seta reta 8"/>
          <p:cNvCxnSpPr/>
          <p:nvPr/>
        </p:nvCxnSpPr>
        <p:spPr>
          <a:xfrm flipH="1">
            <a:off x="2590800" y="2524125"/>
            <a:ext cx="411163" cy="5421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>
            <a:off x="4067175" y="2924175"/>
            <a:ext cx="318134" cy="2406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Imagem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309" y="3327400"/>
            <a:ext cx="4034583" cy="314293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9437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454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Entrada Avulsa</a:t>
            </a:r>
          </a:p>
          <a:p>
            <a:pPr marL="457200" indent="-317500" algn="ct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40509"/>
            <a:ext cx="586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m 9"/>
          <p:cNvPicPr/>
          <p:nvPr/>
        </p:nvPicPr>
        <p:blipFill rotWithShape="1">
          <a:blip r:embed="rId2"/>
          <a:srcRect b="20582"/>
          <a:stretch/>
        </p:blipFill>
        <p:spPr bwMode="auto">
          <a:xfrm>
            <a:off x="666431" y="1501774"/>
            <a:ext cx="5321935" cy="149288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m 10"/>
          <p:cNvPicPr/>
          <p:nvPr/>
        </p:nvPicPr>
        <p:blipFill rotWithShape="1">
          <a:blip r:embed="rId2"/>
          <a:srcRect b="20582"/>
          <a:stretch/>
        </p:blipFill>
        <p:spPr bwMode="auto">
          <a:xfrm>
            <a:off x="3327398" y="2973387"/>
            <a:ext cx="5321935" cy="149288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m 11"/>
          <p:cNvPicPr/>
          <p:nvPr/>
        </p:nvPicPr>
        <p:blipFill rotWithShape="1">
          <a:blip r:embed="rId3"/>
          <a:srcRect t="20029"/>
          <a:stretch/>
        </p:blipFill>
        <p:spPr bwMode="auto">
          <a:xfrm>
            <a:off x="558800" y="4444999"/>
            <a:ext cx="3537665" cy="2047875"/>
          </a:xfrm>
          <a:prstGeom prst="rect">
            <a:avLst/>
          </a:prstGeom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094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454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Saída Avulsa</a:t>
            </a:r>
          </a:p>
          <a:p>
            <a:pPr marL="457200" indent="-317500" algn="ct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40509"/>
            <a:ext cx="586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m 6"/>
          <p:cNvPicPr/>
          <p:nvPr/>
        </p:nvPicPr>
        <p:blipFill>
          <a:blip r:embed="rId2"/>
          <a:stretch>
            <a:fillRect/>
          </a:stretch>
        </p:blipFill>
        <p:spPr>
          <a:xfrm>
            <a:off x="558800" y="1533525"/>
            <a:ext cx="5339080" cy="12763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Imagem 7"/>
          <p:cNvPicPr/>
          <p:nvPr/>
        </p:nvPicPr>
        <p:blipFill>
          <a:blip r:embed="rId3"/>
          <a:stretch>
            <a:fillRect/>
          </a:stretch>
        </p:blipFill>
        <p:spPr>
          <a:xfrm>
            <a:off x="3669030" y="2914808"/>
            <a:ext cx="4457700" cy="1212850"/>
          </a:xfrm>
          <a:prstGeom prst="rect">
            <a:avLst/>
          </a:prstGeom>
        </p:spPr>
      </p:pic>
      <p:pic>
        <p:nvPicPr>
          <p:cNvPr id="9" name="Imagem 8"/>
          <p:cNvPicPr/>
          <p:nvPr/>
        </p:nvPicPr>
        <p:blipFill>
          <a:blip r:embed="rId4"/>
          <a:stretch>
            <a:fillRect/>
          </a:stretch>
        </p:blipFill>
        <p:spPr>
          <a:xfrm>
            <a:off x="4418330" y="4254523"/>
            <a:ext cx="4230370" cy="69083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3" name="Imagem 12"/>
          <p:cNvPicPr/>
          <p:nvPr/>
        </p:nvPicPr>
        <p:blipFill rotWithShape="1">
          <a:blip r:embed="rId5"/>
          <a:srcRect t="22358"/>
          <a:stretch/>
        </p:blipFill>
        <p:spPr bwMode="auto">
          <a:xfrm>
            <a:off x="577850" y="4495006"/>
            <a:ext cx="3657600" cy="2014220"/>
          </a:xfrm>
          <a:prstGeom prst="rect">
            <a:avLst/>
          </a:prstGeom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8201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454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Estornos</a:t>
            </a:r>
          </a:p>
          <a:p>
            <a:pPr marL="457200" indent="-317500" algn="ct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40509"/>
            <a:ext cx="586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682" y="3170348"/>
            <a:ext cx="7293406" cy="188987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1350819"/>
            <a:ext cx="4039164" cy="181952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04" y="5200921"/>
            <a:ext cx="3864420" cy="147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86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454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Aba Requisições</a:t>
            </a:r>
          </a:p>
          <a:p>
            <a:pPr marL="457200" indent="-317500" algn="ct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40509"/>
            <a:ext cx="586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m 6"/>
          <p:cNvPicPr/>
          <p:nvPr/>
        </p:nvPicPr>
        <p:blipFill>
          <a:blip r:embed="rId2"/>
          <a:stretch>
            <a:fillRect/>
          </a:stretch>
        </p:blipFill>
        <p:spPr>
          <a:xfrm>
            <a:off x="558800" y="2042515"/>
            <a:ext cx="7962900" cy="202666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1805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454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Requisição de Material</a:t>
            </a:r>
          </a:p>
          <a:p>
            <a:pPr marL="457200" indent="-317500" algn="ct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40509"/>
            <a:ext cx="586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m 9"/>
          <p:cNvPicPr/>
          <p:nvPr/>
        </p:nvPicPr>
        <p:blipFill>
          <a:blip r:embed="rId2"/>
          <a:stretch>
            <a:fillRect/>
          </a:stretch>
        </p:blipFill>
        <p:spPr>
          <a:xfrm>
            <a:off x="941566" y="2881269"/>
            <a:ext cx="5102225" cy="120967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1" name="Imagem 10"/>
          <p:cNvPicPr/>
          <p:nvPr/>
        </p:nvPicPr>
        <p:blipFill>
          <a:blip r:embed="rId3"/>
          <a:stretch>
            <a:fillRect/>
          </a:stretch>
        </p:blipFill>
        <p:spPr>
          <a:xfrm>
            <a:off x="5178425" y="3361467"/>
            <a:ext cx="3343275" cy="84328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2" name="Imagem 11"/>
          <p:cNvPicPr/>
          <p:nvPr/>
        </p:nvPicPr>
        <p:blipFill>
          <a:blip r:embed="rId4"/>
          <a:stretch>
            <a:fillRect/>
          </a:stretch>
        </p:blipFill>
        <p:spPr>
          <a:xfrm>
            <a:off x="638354" y="4279762"/>
            <a:ext cx="4857750" cy="113220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4" name="Imagem 13"/>
          <p:cNvPicPr/>
          <p:nvPr/>
        </p:nvPicPr>
        <p:blipFill>
          <a:blip r:embed="rId5"/>
          <a:stretch>
            <a:fillRect/>
          </a:stretch>
        </p:blipFill>
        <p:spPr>
          <a:xfrm>
            <a:off x="3897809" y="5575342"/>
            <a:ext cx="4809490" cy="77152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5" name="Imagem 14"/>
          <p:cNvPicPr/>
          <p:nvPr/>
        </p:nvPicPr>
        <p:blipFill>
          <a:blip r:embed="rId6"/>
          <a:stretch>
            <a:fillRect/>
          </a:stretch>
        </p:blipFill>
        <p:spPr>
          <a:xfrm>
            <a:off x="682804" y="1251594"/>
            <a:ext cx="5619750" cy="146875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8790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454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Principais Funcionalidades</a:t>
            </a: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Shape 92"/>
          <p:cNvSpPr txBox="1">
            <a:spLocks/>
          </p:cNvSpPr>
          <p:nvPr/>
        </p:nvSpPr>
        <p:spPr>
          <a:xfrm>
            <a:off x="575129" y="1438726"/>
            <a:ext cx="7962900" cy="476249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00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r>
              <a:rPr lang="pt-BR" sz="2400" b="1" dirty="0">
                <a:solidFill>
                  <a:srgbClr val="0070C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•</a:t>
            </a:r>
            <a:r>
              <a:rPr lang="pt-BR" sz="2400" b="1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 Controle e movimentação dos materiais de consumo;</a:t>
            </a:r>
          </a:p>
          <a:p>
            <a:pPr marL="0" indent="4500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endParaRPr lang="pt-BR" sz="24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4500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r>
              <a:rPr lang="pt-BR" sz="2400" b="1" dirty="0">
                <a:solidFill>
                  <a:srgbClr val="0070C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•</a:t>
            </a:r>
            <a:r>
              <a:rPr lang="pt-BR" sz="2400" b="1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 Organização de Almoxarifados em Central e Setoriais;</a:t>
            </a:r>
          </a:p>
          <a:p>
            <a:pPr marL="0" indent="4500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endParaRPr lang="pt-BR" sz="24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4500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r>
              <a:rPr lang="pt-BR" sz="2400" b="1" dirty="0">
                <a:solidFill>
                  <a:srgbClr val="0070C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•</a:t>
            </a:r>
            <a:r>
              <a:rPr lang="pt-BR" sz="2400" b="1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 Atendimento e acompanhamento de requisições;</a:t>
            </a:r>
          </a:p>
          <a:p>
            <a:pPr marL="0" indent="4500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endParaRPr lang="pt-BR" sz="24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4500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r>
              <a:rPr lang="pt-BR" sz="2400" b="1" dirty="0">
                <a:solidFill>
                  <a:srgbClr val="0070C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•</a:t>
            </a:r>
            <a:r>
              <a:rPr lang="pt-BR" sz="2400" b="1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 Registro das entradas e saídas de materiais no estoque;</a:t>
            </a:r>
          </a:p>
          <a:p>
            <a:pPr marL="0" indent="4500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endParaRPr lang="pt-BR" sz="24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4500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r>
              <a:rPr lang="pt-BR" sz="2400" b="1" dirty="0">
                <a:solidFill>
                  <a:srgbClr val="0070C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•</a:t>
            </a:r>
            <a:r>
              <a:rPr lang="pt-BR" sz="2400" b="1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 Manutenção de quantidades, prazos de </a:t>
            </a:r>
            <a:r>
              <a:rPr lang="pt-BR" sz="2400" b="1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ressuprimento</a:t>
            </a:r>
            <a:r>
              <a:rPr lang="pt-BR" sz="2400" b="1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 (tempo gasto entre solicitação de compra e disponibilidade do material em estoque) e localização dos materiais;</a:t>
            </a:r>
          </a:p>
          <a:p>
            <a:pPr marL="0" indent="4500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endParaRPr lang="pt-BR" sz="24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4500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r>
              <a:rPr lang="pt-BR" sz="2400" b="1" dirty="0">
                <a:solidFill>
                  <a:srgbClr val="0070C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•</a:t>
            </a:r>
            <a:r>
              <a:rPr lang="pt-BR" sz="2400" b="1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 Geração de relatórios </a:t>
            </a:r>
            <a:r>
              <a:rPr lang="pt-BR" sz="2400" b="1" dirty="0" smtClean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gerenciais.</a:t>
            </a:r>
            <a:endParaRPr lang="pt-BR" sz="24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558800" y="840509"/>
            <a:ext cx="586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97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454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Devolução de Material</a:t>
            </a:r>
          </a:p>
          <a:p>
            <a:pPr marL="457200" indent="-317500" algn="ct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40509"/>
            <a:ext cx="586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Imagem 14"/>
          <p:cNvPicPr/>
          <p:nvPr/>
        </p:nvPicPr>
        <p:blipFill>
          <a:blip r:embed="rId2"/>
          <a:stretch>
            <a:fillRect/>
          </a:stretch>
        </p:blipFill>
        <p:spPr>
          <a:xfrm>
            <a:off x="682804" y="1251594"/>
            <a:ext cx="5619750" cy="146875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Imagem 8"/>
          <p:cNvPicPr/>
          <p:nvPr/>
        </p:nvPicPr>
        <p:blipFill>
          <a:blip r:embed="rId3"/>
          <a:stretch>
            <a:fillRect/>
          </a:stretch>
        </p:blipFill>
        <p:spPr>
          <a:xfrm>
            <a:off x="1003935" y="2920452"/>
            <a:ext cx="6120130" cy="62801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3" name="Imagem 12"/>
          <p:cNvPicPr/>
          <p:nvPr/>
        </p:nvPicPr>
        <p:blipFill>
          <a:blip r:embed="rId4"/>
          <a:stretch>
            <a:fillRect/>
          </a:stretch>
        </p:blipFill>
        <p:spPr>
          <a:xfrm>
            <a:off x="2718435" y="3711804"/>
            <a:ext cx="6120130" cy="87058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6" name="Imagem 15"/>
          <p:cNvPicPr/>
          <p:nvPr/>
        </p:nvPicPr>
        <p:blipFill>
          <a:blip r:embed="rId5"/>
          <a:stretch>
            <a:fillRect/>
          </a:stretch>
        </p:blipFill>
        <p:spPr>
          <a:xfrm>
            <a:off x="558800" y="4750935"/>
            <a:ext cx="4899660" cy="124841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7" name="Imagem 16"/>
          <p:cNvPicPr/>
          <p:nvPr/>
        </p:nvPicPr>
        <p:blipFill>
          <a:blip r:embed="rId6"/>
          <a:stretch>
            <a:fillRect/>
          </a:stretch>
        </p:blipFill>
        <p:spPr>
          <a:xfrm>
            <a:off x="2718435" y="6162682"/>
            <a:ext cx="6120130" cy="52895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0124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454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Aba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Administração</a:t>
            </a:r>
            <a:endParaRPr lang="pt-BR" b="1" dirty="0" smtClean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317500" algn="ct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40509"/>
            <a:ext cx="586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20" y="1998202"/>
            <a:ext cx="8444774" cy="160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2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454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Atualizar Fechamento Estoque</a:t>
            </a:r>
            <a:endParaRPr lang="pt-BR" b="1" dirty="0" smtClean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317500" algn="ct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40509"/>
            <a:ext cx="586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21" y="1477947"/>
            <a:ext cx="6392167" cy="156231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21" y="3677702"/>
            <a:ext cx="8338202" cy="248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03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454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Relatório de Inconsistências</a:t>
            </a:r>
            <a:endParaRPr lang="pt-BR" b="1" dirty="0" smtClean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317500" algn="ct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40509"/>
            <a:ext cx="586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639" y="1499267"/>
            <a:ext cx="7135221" cy="114316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270" y="3016950"/>
            <a:ext cx="7039957" cy="341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5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454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Corrigir Inconsistências</a:t>
            </a:r>
            <a:endParaRPr lang="pt-BR" b="1" dirty="0" smtClean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317500" algn="ct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40509"/>
            <a:ext cx="586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30" y="1350820"/>
            <a:ext cx="6498129" cy="89056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b="15778"/>
          <a:stretch/>
        </p:blipFill>
        <p:spPr>
          <a:xfrm>
            <a:off x="319530" y="3252318"/>
            <a:ext cx="5893011" cy="345776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7435" y="2346441"/>
            <a:ext cx="7350418" cy="157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9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454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Aba Relatórios</a:t>
            </a:r>
          </a:p>
          <a:p>
            <a:pPr marL="457200" indent="-317500" algn="ct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40509"/>
            <a:ext cx="586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29334" y="1313814"/>
            <a:ext cx="7348283" cy="520128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976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454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RMA Analítico</a:t>
            </a:r>
          </a:p>
          <a:p>
            <a:pPr marL="457200" indent="-317500" algn="ct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40509"/>
            <a:ext cx="586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m 6"/>
          <p:cNvPicPr/>
          <p:nvPr/>
        </p:nvPicPr>
        <p:blipFill>
          <a:blip r:embed="rId2"/>
          <a:stretch>
            <a:fillRect/>
          </a:stretch>
        </p:blipFill>
        <p:spPr>
          <a:xfrm>
            <a:off x="558800" y="1504553"/>
            <a:ext cx="5642102" cy="114974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Imagem 7"/>
          <p:cNvPicPr/>
          <p:nvPr/>
        </p:nvPicPr>
        <p:blipFill>
          <a:blip r:embed="rId3"/>
          <a:stretch>
            <a:fillRect/>
          </a:stretch>
        </p:blipFill>
        <p:spPr>
          <a:xfrm>
            <a:off x="874712" y="3034109"/>
            <a:ext cx="7455309" cy="200374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8792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454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RMA Sintético</a:t>
            </a:r>
          </a:p>
          <a:p>
            <a:pPr marL="457200" indent="-317500" algn="ct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40509"/>
            <a:ext cx="586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m 5"/>
          <p:cNvPicPr/>
          <p:nvPr/>
        </p:nvPicPr>
        <p:blipFill>
          <a:blip r:embed="rId2"/>
          <a:stretch>
            <a:fillRect/>
          </a:stretch>
        </p:blipFill>
        <p:spPr>
          <a:xfrm>
            <a:off x="768032" y="1635052"/>
            <a:ext cx="4024170" cy="117164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Imagem 8"/>
          <p:cNvPicPr/>
          <p:nvPr/>
        </p:nvPicPr>
        <p:blipFill>
          <a:blip r:embed="rId3"/>
          <a:stretch>
            <a:fillRect/>
          </a:stretch>
        </p:blipFill>
        <p:spPr>
          <a:xfrm>
            <a:off x="768032" y="3636327"/>
            <a:ext cx="7770182" cy="163417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5371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454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Inventário</a:t>
            </a:r>
          </a:p>
          <a:p>
            <a:pPr marL="457200" indent="-317500" algn="ct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40509"/>
            <a:ext cx="586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m 6"/>
          <p:cNvPicPr/>
          <p:nvPr/>
        </p:nvPicPr>
        <p:blipFill>
          <a:blip r:embed="rId2"/>
          <a:stretch>
            <a:fillRect/>
          </a:stretch>
        </p:blipFill>
        <p:spPr>
          <a:xfrm>
            <a:off x="558801" y="1350818"/>
            <a:ext cx="4883382" cy="161526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Imagem 7"/>
          <p:cNvPicPr/>
          <p:nvPr/>
        </p:nvPicPr>
        <p:blipFill>
          <a:blip r:embed="rId3"/>
          <a:stretch>
            <a:fillRect/>
          </a:stretch>
        </p:blipFill>
        <p:spPr>
          <a:xfrm>
            <a:off x="2401570" y="2966085"/>
            <a:ext cx="6120130" cy="364363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9201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454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Extrato de Movimentação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40509"/>
            <a:ext cx="586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17" y="2002869"/>
            <a:ext cx="8208607" cy="242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8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454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Permissões do Módulo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pt-BR" sz="2000" b="1" dirty="0" err="1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SIGAdmin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558800" y="840509"/>
            <a:ext cx="586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447" y="1124744"/>
            <a:ext cx="7181603" cy="270263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447" y="3976544"/>
            <a:ext cx="6696829" cy="104127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447" y="5166983"/>
            <a:ext cx="6182588" cy="130510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1567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454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Materiais de Consumo Imediato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40509"/>
            <a:ext cx="586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242" y="1899474"/>
            <a:ext cx="8455240" cy="252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05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454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Relatório de Consumo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40509"/>
            <a:ext cx="586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88" y="1738076"/>
            <a:ext cx="8764223" cy="338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42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92"/>
          <p:cNvSpPr txBox="1">
            <a:spLocks/>
          </p:cNvSpPr>
          <p:nvPr/>
        </p:nvSpPr>
        <p:spPr>
          <a:xfrm>
            <a:off x="558800" y="1908581"/>
            <a:ext cx="7962900" cy="140612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algn="ctr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endParaRPr lang="pt-BR" sz="2000" b="1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317500" algn="ct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None/>
            </a:pPr>
            <a:endParaRPr lang="pt-BR" b="1" dirty="0" smtClean="0">
              <a:latin typeface="Arial"/>
              <a:ea typeface="Arial"/>
              <a:cs typeface="Arial"/>
              <a:sym typeface="Arial"/>
            </a:endParaRPr>
          </a:p>
          <a:p>
            <a:pPr marL="457200" indent="-317500" algn="ct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None/>
            </a:pPr>
            <a:r>
              <a:rPr lang="pt-BR" sz="3200" b="1" dirty="0" smtClean="0"/>
              <a:t>Dúvidas?</a:t>
            </a:r>
            <a:endParaRPr lang="pt-BR" sz="3500" b="1" dirty="0" smtClean="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" name="Conector reto 5"/>
          <p:cNvCxnSpPr/>
          <p:nvPr/>
        </p:nvCxnSpPr>
        <p:spPr>
          <a:xfrm flipV="1">
            <a:off x="3556000" y="3429000"/>
            <a:ext cx="2019300" cy="12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71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92"/>
          <p:cNvSpPr txBox="1">
            <a:spLocks/>
          </p:cNvSpPr>
          <p:nvPr/>
        </p:nvSpPr>
        <p:spPr>
          <a:xfrm>
            <a:off x="572448" y="1316345"/>
            <a:ext cx="7962900" cy="476249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Acesso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ao material de apoio:</a:t>
            </a:r>
          </a:p>
          <a:p>
            <a:pPr algn="ctr">
              <a:buNone/>
            </a:pPr>
            <a:endParaRPr lang="pt-BR" sz="1500" b="1" dirty="0"/>
          </a:p>
          <a:p>
            <a:pPr algn="ctr">
              <a:buNone/>
            </a:pPr>
            <a:r>
              <a:rPr lang="pt-BR" sz="20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https://www.info.ufrn.br/wikisistemas</a:t>
            </a:r>
          </a:p>
          <a:p>
            <a:pPr algn="ctr">
              <a:buNone/>
            </a:pP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Consultar usuário e senha com a equipe de TI do Instituto.</a:t>
            </a:r>
          </a:p>
          <a:p>
            <a:pPr algn="ctr">
              <a:buNone/>
            </a:pPr>
            <a:endParaRPr lang="pt-BR" sz="2000" b="1" u="sng" dirty="0"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endParaRPr lang="pt-BR" sz="2000" b="1" u="sng" dirty="0"/>
          </a:p>
          <a:p>
            <a:pPr>
              <a:buNone/>
            </a:pPr>
            <a:endParaRPr lang="pt-BR" sz="2000" b="1" u="sng" dirty="0">
              <a:latin typeface="Arial"/>
              <a:ea typeface="Arial"/>
              <a:cs typeface="Arial"/>
              <a:sym typeface="Arial"/>
            </a:endParaRPr>
          </a:p>
          <a:p>
            <a:pPr marL="457200" indent="-317500" algn="ctr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  <a:defRPr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Contatos:</a:t>
            </a:r>
          </a:p>
          <a:p>
            <a:pPr marL="457200" indent="-317500" algn="ctr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  <a:defRPr/>
            </a:pP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claucia.vitalis@avmb.com.br</a:t>
            </a:r>
          </a:p>
          <a:p>
            <a:pPr marL="457200" indent="-317500" algn="ctr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  <a:defRPr/>
            </a:pP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luther.jara@avmb-asten.com.br</a:t>
            </a:r>
            <a:endParaRPr lang="pt-BR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317500" algn="ctr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  <a:defRPr/>
            </a:pP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robson.machado@avmb-asten.com.br</a:t>
            </a:r>
            <a:endParaRPr lang="pt-BR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08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92"/>
          <p:cNvSpPr txBox="1">
            <a:spLocks/>
          </p:cNvSpPr>
          <p:nvPr/>
        </p:nvSpPr>
        <p:spPr>
          <a:xfrm>
            <a:off x="558800" y="1908580"/>
            <a:ext cx="7962900" cy="476249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algn="ctr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endParaRPr lang="pt-BR" sz="2000" b="1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317500" algn="ct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None/>
            </a:pPr>
            <a:endParaRPr lang="pt-BR" b="1" dirty="0" smtClean="0">
              <a:latin typeface="Arial"/>
              <a:ea typeface="Arial"/>
              <a:cs typeface="Arial"/>
              <a:sym typeface="Arial"/>
            </a:endParaRPr>
          </a:p>
          <a:p>
            <a:pPr marL="457200" indent="-317500" algn="ct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None/>
            </a:pPr>
            <a:r>
              <a:rPr lang="pt-BR" sz="3200" b="1" dirty="0" smtClean="0">
                <a:solidFill>
                  <a:srgbClr val="0070C0"/>
                </a:solidFill>
              </a:rPr>
              <a:t>Obrigado pela atenção</a:t>
            </a:r>
            <a:r>
              <a:rPr lang="pt-BR" sz="3500" b="1" dirty="0" smtClean="0">
                <a:solidFill>
                  <a:srgbClr val="0070C0"/>
                </a:solidFill>
              </a:rPr>
              <a:t>!</a:t>
            </a:r>
            <a:endParaRPr lang="pt-BR" sz="3500" b="1" dirty="0" smtClean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2343955" y="3458304"/>
            <a:ext cx="468791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33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454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Parâmetros do Módulo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pt-BR" sz="2000" b="1" dirty="0" err="1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SIGAdmin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558800" y="840509"/>
            <a:ext cx="586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891" y="1458572"/>
            <a:ext cx="7813376" cy="25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hape 92"/>
          <p:cNvSpPr txBox="1">
            <a:spLocks/>
          </p:cNvSpPr>
          <p:nvPr/>
        </p:nvSpPr>
        <p:spPr>
          <a:xfrm>
            <a:off x="575129" y="4380832"/>
            <a:ext cx="7962900" cy="1820393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00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r>
              <a:rPr lang="pt-BR" sz="2400" b="1" dirty="0" smtClean="0"/>
              <a:t>Os parâmetros devem ser analisados e configurados conforme o uso da instituição.</a:t>
            </a:r>
            <a:endParaRPr lang="pt-BR" sz="2400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2085" y="5291028"/>
            <a:ext cx="6306430" cy="127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79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454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Módulos Relacionados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r="1561"/>
          <a:stretch/>
        </p:blipFill>
        <p:spPr>
          <a:xfrm>
            <a:off x="2965900" y="4677335"/>
            <a:ext cx="1741339" cy="85398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243" y="1936680"/>
            <a:ext cx="1957436" cy="93616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4"/>
          <a:srcRect t="1" r="998" b="5230"/>
          <a:stretch/>
        </p:blipFill>
        <p:spPr>
          <a:xfrm>
            <a:off x="5303220" y="4645490"/>
            <a:ext cx="1883229" cy="88582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5714" y="3387879"/>
            <a:ext cx="2429120" cy="477520"/>
          </a:xfrm>
          <a:prstGeom prst="rect">
            <a:avLst/>
          </a:prstGeom>
        </p:spPr>
      </p:pic>
      <p:cxnSp>
        <p:nvCxnSpPr>
          <p:cNvPr id="10" name="Conector reto 9"/>
          <p:cNvCxnSpPr/>
          <p:nvPr/>
        </p:nvCxnSpPr>
        <p:spPr>
          <a:xfrm>
            <a:off x="558800" y="840509"/>
            <a:ext cx="586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21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454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Pré-Requisitos do Módulo</a:t>
            </a:r>
          </a:p>
          <a:p>
            <a:pPr marL="457200" indent="-317500" algn="ct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40509"/>
            <a:ext cx="586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881" y="1624797"/>
            <a:ext cx="8240737" cy="42290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715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454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Hierarquia de Almoxarifados</a:t>
            </a:r>
          </a:p>
          <a:p>
            <a:pPr marL="457200" indent="-317500" algn="ct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40509"/>
            <a:ext cx="586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600501998"/>
              </p:ext>
            </p:extLst>
          </p:nvPr>
        </p:nvGraphicFramePr>
        <p:xfrm>
          <a:off x="1455737" y="3077024"/>
          <a:ext cx="6169025" cy="3306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hape 92"/>
          <p:cNvSpPr txBox="1">
            <a:spLocks/>
          </p:cNvSpPr>
          <p:nvPr/>
        </p:nvSpPr>
        <p:spPr>
          <a:xfrm>
            <a:off x="558800" y="1428082"/>
            <a:ext cx="7962900" cy="1820393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00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r>
              <a:rPr lang="pt-BR" sz="2400" dirty="0" smtClean="0">
                <a:cs typeface="Lucida Sans Unicode" panose="020B0602030504020204" pitchFamily="34" charset="0"/>
              </a:rPr>
              <a:t>Almoxarifado Central </a:t>
            </a:r>
            <a:r>
              <a:rPr lang="pt-BR" sz="2400" dirty="0">
                <a:cs typeface="Lucida Sans Unicode" panose="020B0602030504020204" pitchFamily="34" charset="0"/>
              </a:rPr>
              <a:t>(raiz da hierarquia</a:t>
            </a:r>
            <a:r>
              <a:rPr lang="pt-BR" sz="2400" dirty="0" smtClean="0">
                <a:cs typeface="Lucida Sans Unicode" panose="020B0602030504020204" pitchFamily="34" charset="0"/>
              </a:rPr>
              <a:t>) - responsável </a:t>
            </a:r>
            <a:r>
              <a:rPr lang="pt-BR" sz="2400" dirty="0">
                <a:cs typeface="Lucida Sans Unicode" panose="020B0602030504020204" pitchFamily="34" charset="0"/>
              </a:rPr>
              <a:t>por abastecer os </a:t>
            </a:r>
            <a:r>
              <a:rPr lang="pt-BR" sz="2400" dirty="0" smtClean="0">
                <a:cs typeface="Lucida Sans Unicode" panose="020B0602030504020204" pitchFamily="34" charset="0"/>
              </a:rPr>
              <a:t>almoxarifados setoriais, subordinados ao central</a:t>
            </a:r>
            <a:r>
              <a:rPr lang="pt-BR" sz="2400" b="1" dirty="0" smtClean="0"/>
              <a:t>.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40953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454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Hierarquia de Almoxarifados</a:t>
            </a:r>
          </a:p>
          <a:p>
            <a:pPr marL="457200" indent="-317500" algn="ct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40509"/>
            <a:ext cx="586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hape 92"/>
          <p:cNvSpPr txBox="1">
            <a:spLocks/>
          </p:cNvSpPr>
          <p:nvPr/>
        </p:nvSpPr>
        <p:spPr>
          <a:xfrm>
            <a:off x="558800" y="1428082"/>
            <a:ext cx="7962900" cy="1820393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00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r>
              <a:rPr lang="pt-BR" sz="2400" dirty="0">
                <a:cs typeface="Lucida Sans Unicode" panose="020B0602030504020204" pitchFamily="34" charset="0"/>
              </a:rPr>
              <a:t>Os almoxarifados também estão relacionados hierarquicamente com as outras unidades onde cada almoxarifado só pode estar relacionado a uma, e somente </a:t>
            </a:r>
            <a:r>
              <a:rPr lang="pt-BR" sz="2400" dirty="0" smtClean="0">
                <a:cs typeface="Lucida Sans Unicode" panose="020B0602030504020204" pitchFamily="34" charset="0"/>
              </a:rPr>
              <a:t>uma </a:t>
            </a:r>
            <a:r>
              <a:rPr lang="pt-BR" sz="2400" dirty="0">
                <a:cs typeface="Lucida Sans Unicode" panose="020B0602030504020204" pitchFamily="34" charset="0"/>
              </a:rPr>
              <a:t>unidade </a:t>
            </a:r>
            <a:r>
              <a:rPr lang="pt-BR" sz="2400" b="1" dirty="0" smtClean="0">
                <a:cs typeface="Lucida Sans Unicode" panose="020B0602030504020204" pitchFamily="34" charset="0"/>
              </a:rPr>
              <a:t>responsável</a:t>
            </a:r>
            <a:r>
              <a:rPr lang="pt-BR" sz="2400" b="1" dirty="0" smtClean="0"/>
              <a:t>.</a:t>
            </a:r>
            <a:endParaRPr lang="pt-BR" sz="2400" b="1" dirty="0"/>
          </a:p>
        </p:txBody>
      </p:sp>
      <p:grpSp>
        <p:nvGrpSpPr>
          <p:cNvPr id="9" name="Grupo 8"/>
          <p:cNvGrpSpPr/>
          <p:nvPr/>
        </p:nvGrpSpPr>
        <p:grpSpPr>
          <a:xfrm>
            <a:off x="1413801" y="3048000"/>
            <a:ext cx="6252897" cy="3238978"/>
            <a:chOff x="118762" y="1795255"/>
            <a:chExt cx="7741029" cy="4418151"/>
          </a:xfrm>
          <a:effectLst/>
        </p:grpSpPr>
        <p:cxnSp>
          <p:nvCxnSpPr>
            <p:cNvPr id="10" name="Conector reto 9"/>
            <p:cNvCxnSpPr/>
            <p:nvPr/>
          </p:nvCxnSpPr>
          <p:spPr>
            <a:xfrm flipH="1" flipV="1">
              <a:off x="2006728" y="4474307"/>
              <a:ext cx="1269128" cy="873007"/>
            </a:xfrm>
            <a:prstGeom prst="line">
              <a:avLst/>
            </a:prstGeom>
            <a:ln w="285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/>
            <p:cNvCxnSpPr/>
            <p:nvPr/>
          </p:nvCxnSpPr>
          <p:spPr>
            <a:xfrm flipH="1">
              <a:off x="976536" y="4558078"/>
              <a:ext cx="854271" cy="575329"/>
            </a:xfrm>
            <a:prstGeom prst="line">
              <a:avLst/>
            </a:prstGeom>
            <a:ln w="285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>
            <a:xfrm>
              <a:off x="4914643" y="2856230"/>
              <a:ext cx="1631454" cy="784218"/>
            </a:xfrm>
            <a:prstGeom prst="line">
              <a:avLst/>
            </a:prstGeom>
            <a:ln w="285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 flipH="1">
              <a:off x="2395891" y="2856230"/>
              <a:ext cx="1656184" cy="737275"/>
            </a:xfrm>
            <a:prstGeom prst="line">
              <a:avLst/>
            </a:prstGeom>
            <a:ln w="285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>
              <a:off x="4475262" y="2602518"/>
              <a:ext cx="0" cy="796919"/>
            </a:xfrm>
            <a:prstGeom prst="line">
              <a:avLst/>
            </a:prstGeom>
            <a:ln w="285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upo 14"/>
            <p:cNvGrpSpPr/>
            <p:nvPr/>
          </p:nvGrpSpPr>
          <p:grpSpPr>
            <a:xfrm>
              <a:off x="3575259" y="3290132"/>
              <a:ext cx="1800006" cy="1079999"/>
              <a:chOff x="2952324" y="1833297"/>
              <a:chExt cx="1800006" cy="1079999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31" name="Retângulo de cantos arredondados 30"/>
              <p:cNvSpPr/>
              <p:nvPr/>
            </p:nvSpPr>
            <p:spPr>
              <a:xfrm>
                <a:off x="2952324" y="1833297"/>
                <a:ext cx="1800006" cy="1079999"/>
              </a:xfrm>
              <a:prstGeom prst="roundRect">
                <a:avLst>
                  <a:gd name="adj" fmla="val 10000"/>
                </a:avLst>
              </a:prstGeom>
              <a:ln>
                <a:noFill/>
              </a:ln>
              <a:effectLst/>
              <a:sp3d prstMaterial="metal">
                <a:bevelT w="88900" h="889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2" name="Retângulo 31"/>
              <p:cNvSpPr/>
              <p:nvPr/>
            </p:nvSpPr>
            <p:spPr>
              <a:xfrm>
                <a:off x="2983956" y="1864929"/>
                <a:ext cx="1736742" cy="1016735"/>
              </a:xfrm>
              <a:prstGeom prst="rect">
                <a:avLst/>
              </a:prstGeom>
              <a:ln>
                <a:noFill/>
              </a:ln>
              <a:effectLst/>
              <a:sp3d prstMaterial="metal">
                <a:bevelT w="88900" h="889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600" kern="1200" dirty="0"/>
                  <a:t>Almoxarifado </a:t>
                </a:r>
                <a:r>
                  <a:rPr lang="pt-BR" sz="1600" kern="1200" dirty="0" smtClean="0"/>
                  <a:t>Central</a:t>
                </a:r>
                <a:endParaRPr lang="pt-BR" sz="1600" kern="1200" dirty="0"/>
              </a:p>
            </p:txBody>
          </p:sp>
        </p:grpSp>
        <p:grpSp>
          <p:nvGrpSpPr>
            <p:cNvPr id="16" name="Grupo 15"/>
            <p:cNvGrpSpPr/>
            <p:nvPr/>
          </p:nvGrpSpPr>
          <p:grpSpPr>
            <a:xfrm>
              <a:off x="2195736" y="5133407"/>
              <a:ext cx="1800006" cy="1079999"/>
              <a:chOff x="2952324" y="1833297"/>
              <a:chExt cx="1800006" cy="1079999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29" name="Retângulo de cantos arredondados 28"/>
              <p:cNvSpPr/>
              <p:nvPr/>
            </p:nvSpPr>
            <p:spPr>
              <a:xfrm>
                <a:off x="2952324" y="1833297"/>
                <a:ext cx="1800006" cy="1079999"/>
              </a:xfrm>
              <a:prstGeom prst="roundRect">
                <a:avLst>
                  <a:gd name="adj" fmla="val 10000"/>
                </a:avLst>
              </a:prstGeom>
              <a:ln>
                <a:noFill/>
              </a:ln>
              <a:effectLst/>
              <a:sp3d prstMaterial="metal">
                <a:bevelT w="88900" h="889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Retângulo 29"/>
              <p:cNvSpPr/>
              <p:nvPr/>
            </p:nvSpPr>
            <p:spPr>
              <a:xfrm>
                <a:off x="2983956" y="1864929"/>
                <a:ext cx="1736742" cy="1016735"/>
              </a:xfrm>
              <a:prstGeom prst="rect">
                <a:avLst/>
              </a:prstGeom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600" kern="1200" dirty="0"/>
                  <a:t>Almoxarifado </a:t>
                </a:r>
                <a:r>
                  <a:rPr lang="pt-BR" sz="1600" kern="1200" dirty="0" smtClean="0"/>
                  <a:t>Setorial</a:t>
                </a:r>
                <a:endParaRPr lang="pt-BR" sz="1600" kern="1200" dirty="0"/>
              </a:p>
            </p:txBody>
          </p:sp>
        </p:grpSp>
        <p:grpSp>
          <p:nvGrpSpPr>
            <p:cNvPr id="17" name="Grupo 16"/>
            <p:cNvGrpSpPr/>
            <p:nvPr/>
          </p:nvGrpSpPr>
          <p:grpSpPr>
            <a:xfrm>
              <a:off x="3559821" y="1795255"/>
              <a:ext cx="1800006" cy="1079999"/>
              <a:chOff x="2952324" y="1833297"/>
              <a:chExt cx="1800006" cy="1079999"/>
            </a:xfrm>
            <a:solidFill>
              <a:srgbClr val="339966"/>
            </a:solidFill>
          </p:grpSpPr>
          <p:sp>
            <p:nvSpPr>
              <p:cNvPr id="27" name="Retângulo de cantos arredondados 26"/>
              <p:cNvSpPr/>
              <p:nvPr/>
            </p:nvSpPr>
            <p:spPr>
              <a:xfrm>
                <a:off x="2952324" y="1833297"/>
                <a:ext cx="1800006" cy="1079999"/>
              </a:xfrm>
              <a:prstGeom prst="roundRect">
                <a:avLst>
                  <a:gd name="adj" fmla="val 10000"/>
                </a:avLst>
              </a:prstGeom>
              <a:grpFill/>
              <a:ln>
                <a:noFill/>
              </a:ln>
              <a:effectLst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8" name="Retângulo 27"/>
              <p:cNvSpPr/>
              <p:nvPr/>
            </p:nvSpPr>
            <p:spPr>
              <a:xfrm>
                <a:off x="2983956" y="1864929"/>
                <a:ext cx="1736742" cy="1016735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/>
              <a:sp3d prstMaterial="metal">
                <a:bevelT w="88900" h="889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600" kern="1200" dirty="0" smtClean="0"/>
                  <a:t>Reitoria</a:t>
                </a:r>
                <a:endParaRPr lang="pt-BR" sz="1600" kern="1200" dirty="0"/>
              </a:p>
            </p:txBody>
          </p:sp>
        </p:grpSp>
        <p:grpSp>
          <p:nvGrpSpPr>
            <p:cNvPr id="18" name="Grupo 17"/>
            <p:cNvGrpSpPr/>
            <p:nvPr/>
          </p:nvGrpSpPr>
          <p:grpSpPr>
            <a:xfrm>
              <a:off x="1113830" y="3535671"/>
              <a:ext cx="1808541" cy="1079999"/>
              <a:chOff x="2943789" y="1833297"/>
              <a:chExt cx="1808541" cy="1079999"/>
            </a:xfrm>
            <a:solidFill>
              <a:srgbClr val="339966"/>
            </a:solidFill>
          </p:grpSpPr>
          <p:sp>
            <p:nvSpPr>
              <p:cNvPr id="25" name="Retângulo de cantos arredondados 24"/>
              <p:cNvSpPr/>
              <p:nvPr/>
            </p:nvSpPr>
            <p:spPr>
              <a:xfrm>
                <a:off x="2952324" y="1833297"/>
                <a:ext cx="1800006" cy="1079999"/>
              </a:xfrm>
              <a:prstGeom prst="roundRect">
                <a:avLst>
                  <a:gd name="adj" fmla="val 10000"/>
                </a:avLst>
              </a:prstGeom>
              <a:solidFill>
                <a:srgbClr val="00B050"/>
              </a:solidFill>
              <a:ln>
                <a:noFill/>
              </a:ln>
              <a:effectLst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6" name="Retângulo 25"/>
              <p:cNvSpPr/>
              <p:nvPr/>
            </p:nvSpPr>
            <p:spPr>
              <a:xfrm>
                <a:off x="2943789" y="1864928"/>
                <a:ext cx="1808541" cy="1048367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/>
              <a:sp3d prstMaterial="metal">
                <a:bevelT w="88900" h="889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600" kern="1200" dirty="0" smtClean="0"/>
                  <a:t>Campus Santa Maria</a:t>
                </a:r>
                <a:endParaRPr lang="pt-BR" sz="1600" kern="1200" dirty="0"/>
              </a:p>
            </p:txBody>
          </p:sp>
        </p:grpSp>
        <p:grpSp>
          <p:nvGrpSpPr>
            <p:cNvPr id="19" name="Grupo 18"/>
            <p:cNvGrpSpPr/>
            <p:nvPr/>
          </p:nvGrpSpPr>
          <p:grpSpPr>
            <a:xfrm>
              <a:off x="6059785" y="3567303"/>
              <a:ext cx="1800006" cy="1079999"/>
              <a:chOff x="2952324" y="1833297"/>
              <a:chExt cx="1800006" cy="1079999"/>
            </a:xfrm>
            <a:solidFill>
              <a:srgbClr val="339966"/>
            </a:solidFill>
          </p:grpSpPr>
          <p:sp>
            <p:nvSpPr>
              <p:cNvPr id="23" name="Retângulo de cantos arredondados 22"/>
              <p:cNvSpPr/>
              <p:nvPr/>
            </p:nvSpPr>
            <p:spPr>
              <a:xfrm>
                <a:off x="2952324" y="1833297"/>
                <a:ext cx="1800006" cy="1079999"/>
              </a:xfrm>
              <a:prstGeom prst="roundRect">
                <a:avLst>
                  <a:gd name="adj" fmla="val 10000"/>
                </a:avLst>
              </a:prstGeom>
              <a:solidFill>
                <a:srgbClr val="00B050"/>
              </a:solidFill>
              <a:ln>
                <a:noFill/>
              </a:ln>
              <a:effectLst/>
              <a:sp3d prstMaterial="metal">
                <a:bevelT w="88900" h="889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Retângulo 23"/>
              <p:cNvSpPr/>
              <p:nvPr/>
            </p:nvSpPr>
            <p:spPr>
              <a:xfrm>
                <a:off x="2983956" y="1864929"/>
                <a:ext cx="1736742" cy="1016735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600" kern="1200" dirty="0" smtClean="0"/>
                  <a:t>Pró-reitora de Administração</a:t>
                </a:r>
                <a:endParaRPr lang="pt-BR" sz="1600" kern="1200" dirty="0"/>
              </a:p>
            </p:txBody>
          </p:sp>
        </p:grpSp>
        <p:grpSp>
          <p:nvGrpSpPr>
            <p:cNvPr id="20" name="Grupo 19"/>
            <p:cNvGrpSpPr/>
            <p:nvPr/>
          </p:nvGrpSpPr>
          <p:grpSpPr>
            <a:xfrm>
              <a:off x="118762" y="5133407"/>
              <a:ext cx="1800006" cy="1079999"/>
              <a:chOff x="2952324" y="1833297"/>
              <a:chExt cx="1800006" cy="1079999"/>
            </a:xfrm>
            <a:solidFill>
              <a:srgbClr val="339966"/>
            </a:solidFill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21" name="Retângulo de cantos arredondados 20"/>
              <p:cNvSpPr/>
              <p:nvPr/>
            </p:nvSpPr>
            <p:spPr>
              <a:xfrm>
                <a:off x="2952324" y="1833297"/>
                <a:ext cx="1800006" cy="1079999"/>
              </a:xfrm>
              <a:prstGeom prst="roundRect">
                <a:avLst>
                  <a:gd name="adj" fmla="val 10000"/>
                </a:avLst>
              </a:prstGeom>
              <a:grpFill/>
              <a:ln>
                <a:noFill/>
              </a:ln>
              <a:effectLst/>
              <a:sp3d prstMaterial="metal">
                <a:bevelT w="88900" h="889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Retângulo 21"/>
              <p:cNvSpPr/>
              <p:nvPr/>
            </p:nvSpPr>
            <p:spPr>
              <a:xfrm>
                <a:off x="2983956" y="1864929"/>
                <a:ext cx="1768374" cy="1016735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/>
              <a:sp3d prstMaterial="metal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600" kern="1200" dirty="0" smtClean="0"/>
                  <a:t>Direção Geral Campus Santa Maria</a:t>
                </a:r>
                <a:endParaRPr lang="pt-BR" sz="1600" kern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7913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noFill/>
        </a:ln>
      </a:spPr>
      <a:bodyPr vert="horz" lIns="91425" tIns="45700" rIns="91425" bIns="45700" rtlCol="0" anchor="t" anchorCtr="0">
        <a:noAutofit/>
      </a:bodyPr>
      <a:lstStyle>
        <a:defPPr marL="457200" indent="-317500" algn="ctr">
          <a:spcBef>
            <a:spcPts val="0"/>
          </a:spcBef>
          <a:spcAft>
            <a:spcPts val="600"/>
          </a:spcAft>
          <a:buClr>
            <a:srgbClr val="000000"/>
          </a:buClr>
          <a:buSzPct val="51851"/>
          <a:buNone/>
          <a:defRPr sz="1800" b="1" dirty="0">
            <a:solidFill>
              <a:schemeClr val="accent1">
                <a:lumMod val="75000"/>
              </a:schemeClr>
            </a:solidFill>
            <a:latin typeface="Arial"/>
            <a:ea typeface="Arial"/>
            <a:cs typeface="Arial"/>
            <a:sym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13629</TotalTime>
  <Words>407</Words>
  <Application>Microsoft Office PowerPoint</Application>
  <PresentationFormat>Apresentação na tela (4:3)</PresentationFormat>
  <Paragraphs>109</Paragraphs>
  <Slides>44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50" baseType="lpstr">
      <vt:lpstr>Arial</vt:lpstr>
      <vt:lpstr>Calibri</vt:lpstr>
      <vt:lpstr>Calibri Light</vt:lpstr>
      <vt:lpstr>Lucida Sans Unicode</vt:lpstr>
      <vt:lpstr>Tahoma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Robson Pereira Machado</dc:creator>
  <cp:lastModifiedBy>Robson Pereira Machado</cp:lastModifiedBy>
  <cp:revision>96</cp:revision>
  <dcterms:created xsi:type="dcterms:W3CDTF">2015-09-15T17:33:01Z</dcterms:created>
  <dcterms:modified xsi:type="dcterms:W3CDTF">2017-11-07T10:46:45Z</dcterms:modified>
</cp:coreProperties>
</file>