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5219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9143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5680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9250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9394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216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47882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7033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69536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4893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72699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2184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77546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47405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1076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3982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0286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9765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7550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88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7267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853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6657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544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711721" y="1484784"/>
            <a:ext cx="7845425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BR" altLang="pt-BR" sz="4800" dirty="0" smtClean="0"/>
              <a:t>SIGRH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pt-BR" sz="4800" dirty="0"/>
              <a:t>Módulo Colegiados</a:t>
            </a:r>
            <a:endParaRPr lang="pt-BR" altLang="pt-BR" sz="4800" dirty="0" smtClean="0"/>
          </a:p>
          <a:p>
            <a:pPr algn="ctr">
              <a:lnSpc>
                <a:spcPct val="80000"/>
              </a:lnSpc>
            </a:pPr>
            <a:endParaRPr lang="pt-BR" altLang="pt-BR" sz="2500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450375" y="4615775"/>
            <a:ext cx="79702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200" dirty="0" smtClean="0"/>
              <a:t>Luiz </a:t>
            </a:r>
            <a:r>
              <a:rPr lang="pt-BR" altLang="pt-BR" sz="2200" dirty="0" smtClean="0"/>
              <a:t>Vieira</a:t>
            </a:r>
          </a:p>
          <a:p>
            <a:pPr eaLnBrk="1" hangingPunct="1"/>
            <a:r>
              <a:rPr lang="pt-BR" altLang="pt-BR" sz="2200" dirty="0" smtClean="0"/>
              <a:t>Deivid </a:t>
            </a:r>
            <a:r>
              <a:rPr lang="pt-BR" altLang="pt-BR" sz="2200" dirty="0" err="1" smtClean="0"/>
              <a:t>Fiorin</a:t>
            </a:r>
            <a:endParaRPr lang="pt-BR" altLang="pt-BR" sz="22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86853" y="3234824"/>
            <a:ext cx="79702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Visão Geral</a:t>
            </a:r>
            <a:endParaRPr lang="pt-BR" alt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79494" y="504375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Tipos de Representação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957150"/>
            <a:ext cx="89916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Esta funcionalidade permite que os gestores do colegiado, efetuem o cadastro dos membros das câmaras e dos conselhos superiores.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É importante cadastrar o email do membro, porque o sistema envia notificações de reuniões pelo email cadastrado. O membro pode confirmar o comparecimento.</a:t>
            </a:r>
          </a:p>
          <a:p>
            <a:pPr lvl="0" algn="just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Membros de Conselhos/Câmaras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79501" y="504375"/>
            <a:ext cx="73655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Membros de Conselhos/Câmaras</a:t>
            </a:r>
            <a:r>
              <a:rPr lang="pt-BR" sz="2600" b="1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37" y="1864000"/>
            <a:ext cx="8543925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Esta funcionalidade permite que seja realizado o cadastro dos tipos de modificações que uma resolução, ao ser aprovada, poderá realizar sobre outras resoluções já existentes.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É possível que uma resolução quando aprovada revogue uma resolução que até então estava em vigor.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79499" y="504375"/>
            <a:ext cx="8507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Tipos de Modificações de Resoluções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79499" y="504375"/>
            <a:ext cx="87393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Tipos de Modificações de Resoluções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87" y="4399400"/>
            <a:ext cx="8881825" cy="21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00" y="1467125"/>
            <a:ext cx="8905499" cy="282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Esta funcionalidade permite o cadastro das reuniões realizadas pelos conselhos de colegiados para definir o regimento interno da Instituição.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As reuniões cadastradas apresentarão arquivos anexados contendo informações sobre a pauta e informações adicionais.</a:t>
            </a:r>
          </a:p>
          <a:p>
            <a:pPr lvl="0" algn="just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Reuniões de Conselho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179501" y="504375"/>
            <a:ext cx="73655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Reuniões de Conselho</a:t>
            </a:r>
            <a:r>
              <a:rPr lang="pt-BR" sz="2600" b="1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987" y="1364700"/>
            <a:ext cx="7194624" cy="521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79501" y="504375"/>
            <a:ext cx="73655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Visualizar Reuniões de Conselho</a:t>
            </a:r>
            <a:r>
              <a:rPr lang="pt-BR" sz="2600" b="1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87" y="1450074"/>
            <a:ext cx="7883032" cy="47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Esta funcionalidade permite que seja efetuada a marcação da presença dos membros da reunião.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O usuário ainda poderá realizar a visualização das informações referentes a reunião desejada.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>
                <a:solidFill>
                  <a:srgbClr val="464646"/>
                </a:solidFill>
              </a:rPr>
              <a:t>É importante saber que a marcação da presença do membros na reunião </a:t>
            </a:r>
            <a:r>
              <a:rPr lang="pt-BR" sz="2400" u="sng">
                <a:solidFill>
                  <a:srgbClr val="464646"/>
                </a:solidFill>
              </a:rPr>
              <a:t>só será efetuada</a:t>
            </a:r>
            <a:r>
              <a:rPr lang="pt-BR" sz="2400">
                <a:solidFill>
                  <a:srgbClr val="464646"/>
                </a:solidFill>
              </a:rPr>
              <a:t> para as reuniões que </a:t>
            </a:r>
            <a:r>
              <a:rPr lang="pt-BR" sz="2400" u="sng">
                <a:solidFill>
                  <a:srgbClr val="464646"/>
                </a:solidFill>
              </a:rPr>
              <a:t>já foram realizadas</a:t>
            </a:r>
            <a:r>
              <a:rPr lang="pt-BR" sz="2400">
                <a:solidFill>
                  <a:srgbClr val="464646"/>
                </a:solidFill>
              </a:rPr>
              <a:t>.</a:t>
            </a:r>
          </a:p>
          <a:p>
            <a:pPr lvl="0" algn="just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Marcar Presença de Membros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79501" y="504375"/>
            <a:ext cx="73655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Marcar Presença de Membros 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0" y="1915525"/>
            <a:ext cx="9036599" cy="402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79494" y="504375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Módulos do SIGRH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0" y="1644874"/>
            <a:ext cx="8441499" cy="43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 dirty="0">
                <a:solidFill>
                  <a:srgbClr val="464646"/>
                </a:solidFill>
              </a:rPr>
              <a:t>Esta funcionalidade permite que seja realizado o cadastro de resoluções no sistema.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 dirty="0">
                <a:solidFill>
                  <a:srgbClr val="464646"/>
                </a:solidFill>
              </a:rPr>
              <a:t>É possível que uma resolução quando aprovada revogue uma resolução que até então estava em vigor.</a:t>
            </a:r>
          </a:p>
          <a:p>
            <a:pPr lvl="0" algn="just" rtl="0"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Resoluções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179501" y="504375"/>
            <a:ext cx="73655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Resoluções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1" y="1146412"/>
            <a:ext cx="7369791" cy="554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Declaração de Comparecimento em Reuniões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Folha de Comparecimento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Mapa de Conselheiros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Relatório de Término de Mandato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Declaração de Membro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Declaração de Membro com Titularidade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>
                <a:solidFill>
                  <a:srgbClr val="464646"/>
                </a:solidFill>
              </a:rPr>
              <a:t>Relatório de Mandato de Conselheiros por Conselho e Representação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rgbClr val="46464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47749" y="620742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Alguns Relatórios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04968"/>
            <a:ext cx="8229600" cy="1037224"/>
          </a:xfrm>
          <a:prstGeom prst="rect">
            <a:avLst/>
          </a:prstGeom>
        </p:spPr>
        <p:txBody>
          <a:bodyPr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pt-BR" sz="4800" b="1" i="1" dirty="0" smtClean="0"/>
              <a:t>Acessos</a:t>
            </a:r>
            <a:endParaRPr lang="pt-BR" sz="4800" b="1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542192"/>
            <a:ext cx="9396536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	</a:t>
            </a:r>
          </a:p>
          <a:p>
            <a:pPr marL="0" indent="0">
              <a:buNone/>
            </a:pPr>
            <a:r>
              <a:rPr lang="pt-BR" b="1" dirty="0" smtClean="0"/>
              <a:t>HOMOLOGAÇÃO:</a:t>
            </a:r>
            <a:endParaRPr lang="pt-BR" b="1" dirty="0"/>
          </a:p>
          <a:p>
            <a:pPr marL="0" indent="0" algn="ctr">
              <a:buNone/>
            </a:pPr>
            <a:r>
              <a:rPr lang="pt-BR" sz="2800" dirty="0"/>
              <a:t>http://</a:t>
            </a:r>
            <a:r>
              <a:rPr lang="pt-BR" sz="2800" dirty="0" smtClean="0"/>
              <a:t>sighmg.ifsudestemg.edu.br:8080/sigrh/public/home.jsf 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b="1" dirty="0" smtClean="0"/>
              <a:t>TESTE:</a:t>
            </a:r>
            <a:endParaRPr lang="pt-BR" b="1" dirty="0"/>
          </a:p>
          <a:p>
            <a:pPr marL="0" indent="0" algn="ctr">
              <a:buNone/>
            </a:pPr>
            <a:r>
              <a:rPr lang="pt-BR" sz="2800" dirty="0"/>
              <a:t>http://</a:t>
            </a:r>
            <a:r>
              <a:rPr lang="pt-BR" sz="2800" dirty="0" smtClean="0"/>
              <a:t>sigteste.ifsudestemg.edu.br:8080/sigrh/public/home.jsf </a:t>
            </a:r>
            <a:endParaRPr lang="pt-BR" sz="2800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PRODUÇÃO</a:t>
            </a:r>
            <a:r>
              <a:rPr lang="pt-BR" b="1" dirty="0" smtClean="0"/>
              <a:t>:</a:t>
            </a:r>
          </a:p>
          <a:p>
            <a:pPr marL="0" indent="0">
              <a:buNone/>
            </a:pPr>
            <a:r>
              <a:rPr lang="pt-BR" sz="2800" dirty="0" smtClean="0"/>
              <a:t>       http</a:t>
            </a:r>
            <a:r>
              <a:rPr lang="pt-BR" sz="2800" dirty="0"/>
              <a:t>://</a:t>
            </a:r>
            <a:r>
              <a:rPr lang="pt-BR" sz="2800" dirty="0" smtClean="0"/>
              <a:t>sig.ifsudestemg.edu.br/sigrh/public/home.jsf </a:t>
            </a:r>
            <a:endParaRPr lang="pt-BR" sz="2800" dirty="0"/>
          </a:p>
          <a:p>
            <a:pPr marL="0" lvl="0" indent="0" algn="just">
              <a:buNone/>
            </a:pPr>
            <a:endParaRPr lang="pt-BR" sz="2400" i="1" dirty="0" smtClean="0"/>
          </a:p>
          <a:p>
            <a:pPr marL="0" lvl="0" indent="0" algn="ctr">
              <a:buNone/>
            </a:pPr>
            <a:r>
              <a:rPr lang="pt-BR" sz="2400" i="1" dirty="0" smtClean="0"/>
              <a:t> </a:t>
            </a:r>
            <a:r>
              <a:rPr lang="pt-BR" sz="2800" b="1" i="1" dirty="0" smtClean="0"/>
              <a:t>Acessar com usuário e senha criados</a:t>
            </a:r>
            <a:r>
              <a:rPr lang="pt-BR" sz="2800" i="1" dirty="0" smtClean="0"/>
              <a:t>.</a:t>
            </a:r>
          </a:p>
          <a:p>
            <a:pPr marL="0" lv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59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pic>
        <p:nvPicPr>
          <p:cNvPr id="5" name="Shape 5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64188" y="222952"/>
            <a:ext cx="4790646" cy="466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●"/>
            </a:pPr>
            <a:r>
              <a:rPr lang="pt-BR" sz="2400" dirty="0" smtClean="0">
                <a:solidFill>
                  <a:srgbClr val="464646"/>
                </a:solidFill>
              </a:rPr>
              <a:t>GESTOR COLEGIADOS </a:t>
            </a:r>
          </a:p>
          <a:p>
            <a:pPr marL="76200" lvl="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</a:pPr>
            <a:r>
              <a:rPr lang="pt-BR" sz="2400" dirty="0">
                <a:solidFill>
                  <a:srgbClr val="464646"/>
                </a:solidFill>
              </a:rPr>
              <a:t/>
            </a:r>
            <a:br>
              <a:rPr lang="pt-BR" sz="2400" dirty="0">
                <a:solidFill>
                  <a:srgbClr val="464646"/>
                </a:solidFill>
              </a:rPr>
            </a:br>
            <a:r>
              <a:rPr lang="pt-BR" sz="2400" i="1" dirty="0">
                <a:solidFill>
                  <a:srgbClr val="464646"/>
                </a:solidFill>
              </a:rPr>
              <a:t>Habilita o usuário a acessar o módulo de colegiados, permitindo o registro de reuniões dos colegiados, controle de atas, emissão de lista de presenças, etc.</a:t>
            </a:r>
            <a:r>
              <a:rPr lang="pt-BR" sz="2400" dirty="0">
                <a:solidFill>
                  <a:srgbClr val="464646"/>
                </a:solidFill>
              </a:rPr>
              <a:t> </a:t>
            </a:r>
          </a:p>
          <a:p>
            <a:pPr lvl="0" algn="just" rtl="0"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457200" y="484519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Perfil de acesso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79494" y="504375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Módulos Colegiados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1757362"/>
            <a:ext cx="82486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None/>
            </a:pPr>
            <a:r>
              <a:rPr lang="pt-BR" sz="2400">
                <a:solidFill>
                  <a:srgbClr val="464646"/>
                </a:solidFill>
              </a:rPr>
              <a:t>Formular as políticas institucionais e definir as diretrizes gerais das áreas acadêmicas e administrativas da Instituição.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None/>
            </a:pPr>
            <a:r>
              <a:rPr lang="pt-BR" sz="2400">
                <a:solidFill>
                  <a:srgbClr val="464646"/>
                </a:solidFill>
              </a:rPr>
              <a:t>Esta funcionalidade permite que os gestores do colegiado, efetuem o cadastro de conselhos superiores.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46464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Conselhos Superiores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79494" y="504375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Conselhos Superiores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25" y="2065987"/>
            <a:ext cx="884872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dirty="0">
                <a:solidFill>
                  <a:srgbClr val="464646"/>
                </a:solidFill>
              </a:rPr>
              <a:t>Câmara: grupo de pessoas que formam uma das instâncias de decisões que vem antes do Conselho. </a:t>
            </a: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pt-BR" sz="2400" dirty="0">
                <a:solidFill>
                  <a:srgbClr val="464646"/>
                </a:solidFill>
              </a:rPr>
              <a:t>Esta funcionalidade permite que os gestores do colegiado, efetuem o cadastro das câmaras de conselhos superiores.</a:t>
            </a:r>
          </a:p>
          <a:p>
            <a:pPr lvl="0" algn="just" rtl="0">
              <a:spcBef>
                <a:spcPts val="0"/>
              </a:spcBef>
              <a:buNone/>
            </a:pPr>
            <a:endParaRPr lang="pt-BR" sz="2700" dirty="0" smtClean="0">
              <a:solidFill>
                <a:srgbClr val="464646"/>
              </a:solidFill>
            </a:endParaRPr>
          </a:p>
          <a:p>
            <a:pPr algn="just"/>
            <a:r>
              <a:rPr lang="pt-BR" sz="2700" dirty="0" smtClean="0">
                <a:solidFill>
                  <a:srgbClr val="464646"/>
                </a:solidFill>
              </a:rPr>
              <a:t>   OBS</a:t>
            </a:r>
            <a:r>
              <a:rPr lang="pt-BR" sz="2700" b="1" dirty="0" smtClean="0">
                <a:solidFill>
                  <a:srgbClr val="464646"/>
                </a:solidFill>
              </a:rPr>
              <a:t>: </a:t>
            </a:r>
            <a:r>
              <a:rPr lang="pt-BR" sz="2000" b="1" dirty="0" smtClean="0">
                <a:solidFill>
                  <a:srgbClr val="464646"/>
                </a:solidFill>
                <a:latin typeface="Bookman Old Style" panose="02050604050505020204" pitchFamily="18" charset="0"/>
              </a:rPr>
              <a:t>A UFRN trabalha com o conceito de câmaras, atualmente ela possui um total de 7 câmaras, e nelas não possuem limite de membros e para cada </a:t>
            </a:r>
            <a:r>
              <a:rPr lang="pt-BR" sz="2000" b="1" dirty="0" err="1" smtClean="0">
                <a:solidFill>
                  <a:srgbClr val="464646"/>
                </a:solidFill>
                <a:latin typeface="Bookman Old Style" panose="02050604050505020204" pitchFamily="18" charset="0"/>
              </a:rPr>
              <a:t>pró-reitoria</a:t>
            </a:r>
            <a:r>
              <a:rPr lang="pt-BR" sz="2000" b="1" dirty="0" smtClean="0">
                <a:solidFill>
                  <a:srgbClr val="464646"/>
                </a:solidFill>
                <a:latin typeface="Bookman Old Style" panose="02050604050505020204" pitchFamily="18" charset="0"/>
              </a:rPr>
              <a:t> existe uma câmara. </a:t>
            </a:r>
          </a:p>
          <a:p>
            <a:pPr lvl="0" algn="just" rtl="0"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Câmaras de Conselho Superior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179501" y="504375"/>
            <a:ext cx="73655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Câmaras de Conselho Superior</a:t>
            </a:r>
            <a:r>
              <a:rPr lang="pt-BR" sz="2600" b="1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12" y="2453175"/>
            <a:ext cx="7191375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None/>
            </a:pPr>
            <a:r>
              <a:rPr lang="pt-BR" sz="2400">
                <a:solidFill>
                  <a:srgbClr val="464646"/>
                </a:solidFill>
              </a:rPr>
              <a:t>Dentro de um conselho de colegiados, há pessoas que representam alguns órgãos. O tipo de representação é justamente a especificação do que elas representam. Esta funcionalidade permite que seja realizado o cadastro dos tipos de representação.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None/>
            </a:pPr>
            <a:endParaRPr sz="240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rgbClr val="464646"/>
              </a:buClr>
              <a:buSzPct val="100000"/>
              <a:buNone/>
            </a:pPr>
            <a:r>
              <a:rPr lang="pt-BR" sz="2400">
                <a:solidFill>
                  <a:srgbClr val="464646"/>
                </a:solidFill>
              </a:rPr>
              <a:t>Esta funcionalidade permite que os gestores do colegiado, efetuem o cadastro dos tipos de representação. A ordenação é feita no caso de uso </a:t>
            </a:r>
            <a:r>
              <a:rPr lang="pt-BR" sz="2400" i="1">
                <a:solidFill>
                  <a:srgbClr val="464646"/>
                </a:solidFill>
              </a:rPr>
              <a:t>Definir Ordenação da Folha de Comparecimento em Reuniões</a:t>
            </a:r>
            <a:r>
              <a:rPr lang="pt-BR" sz="2400">
                <a:solidFill>
                  <a:srgbClr val="464646"/>
                </a:solidFill>
              </a:rPr>
              <a:t>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46464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dirty="0">
                <a:solidFill>
                  <a:schemeClr val="tx1"/>
                </a:solidFill>
              </a:rPr>
              <a:t>Cadastrar Tipos de Representação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570</Words>
  <Application>Microsoft Office PowerPoint</Application>
  <PresentationFormat>Apresentação na tela (4:3)</PresentationFormat>
  <Paragraphs>107</Paragraphs>
  <Slides>24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Courier New</vt:lpstr>
      <vt:lpstr>Lucida Sans Unicode</vt:lpstr>
      <vt:lpstr>Segoe UI</vt:lpstr>
      <vt:lpstr>Wingdings</vt:lpstr>
      <vt:lpstr>Custom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Deivid Fiorin</cp:lastModifiedBy>
  <cp:revision>10</cp:revision>
  <dcterms:modified xsi:type="dcterms:W3CDTF">2015-05-29T13:53:48Z</dcterms:modified>
</cp:coreProperties>
</file>