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3" r:id="rId3"/>
    <p:sldId id="358" r:id="rId4"/>
    <p:sldId id="353" r:id="rId5"/>
    <p:sldId id="366" r:id="rId6"/>
    <p:sldId id="339" r:id="rId7"/>
    <p:sldId id="367" r:id="rId8"/>
    <p:sldId id="342" r:id="rId9"/>
    <p:sldId id="370" r:id="rId10"/>
    <p:sldId id="369" r:id="rId11"/>
    <p:sldId id="371" r:id="rId12"/>
    <p:sldId id="373" r:id="rId13"/>
    <p:sldId id="368" r:id="rId14"/>
    <p:sldId id="372" r:id="rId15"/>
    <p:sldId id="306" r:id="rId16"/>
  </p:sldIdLst>
  <p:sldSz cx="9144000" cy="5143500" type="screen16x9"/>
  <p:notesSz cx="6858000" cy="9144000"/>
  <p:defaultTextStyle>
    <a:defPPr>
      <a:defRPr lang="pt-BR"/>
    </a:defPPr>
    <a:lvl1pPr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8938" indent="68263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77875" indent="136525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400" indent="203200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7338" indent="271463" algn="l" defTabSz="7778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5455" autoAdjust="0"/>
  </p:normalViewPr>
  <p:slideViewPr>
    <p:cSldViewPr>
      <p:cViewPr>
        <p:scale>
          <a:sx n="81" d="100"/>
          <a:sy n="81" d="100"/>
        </p:scale>
        <p:origin x="1068" y="6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4CD843-1A88-45DA-9401-67D63D91A6AE}" type="datetimeFigureOut">
              <a:rPr lang="pt-BR"/>
              <a:pPr>
                <a:defRPr/>
              </a:pPr>
              <a:t>07/03/2016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792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D13448-5DBC-40B4-8928-AE07F127F8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0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52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7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5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714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22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419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92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49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99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4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0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7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4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30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D13448-5DBC-40B4-8928-AE07F127F853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82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1B72-0506-45E0-BA2A-73165068CC66}" type="datetime1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A438-998C-44BA-B69D-5503F5D26E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5D6-41E7-4388-B322-BA37D652A33D}" type="datetime1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2781-14FF-4218-9D2E-54C920A7A7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9930-7C05-47CA-A721-6F3D47A865A4}" type="datetime1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0686-0F18-40C8-87F2-A260270C5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180039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9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9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8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DCE4-4068-45DA-AFA1-9B519E75E07E}" type="datetime1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11AF-22D3-4500-AF6C-46F0AA0EC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1F86-D4B6-42B5-8C0C-F06BEE9ADFFC}" type="datetime1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543F-D58D-4184-BA30-C94F435D3A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649" indent="0">
              <a:buNone/>
              <a:defRPr sz="1700" b="1"/>
            </a:lvl2pPr>
            <a:lvl3pPr marL="779299" indent="0">
              <a:buNone/>
              <a:defRPr sz="1600" b="1"/>
            </a:lvl3pPr>
            <a:lvl4pPr marL="1168947" indent="0">
              <a:buNone/>
              <a:defRPr sz="1400" b="1"/>
            </a:lvl4pPr>
            <a:lvl5pPr marL="1558598" indent="0">
              <a:buNone/>
              <a:defRPr sz="1400" b="1"/>
            </a:lvl5pPr>
            <a:lvl6pPr marL="1948246" indent="0">
              <a:buNone/>
              <a:defRPr sz="1400" b="1"/>
            </a:lvl6pPr>
            <a:lvl7pPr marL="2337896" indent="0">
              <a:buNone/>
              <a:defRPr sz="1400" b="1"/>
            </a:lvl7pPr>
            <a:lvl8pPr marL="2727545" indent="0">
              <a:buNone/>
              <a:defRPr sz="1400" b="1"/>
            </a:lvl8pPr>
            <a:lvl9pPr marL="311719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60"/>
            <a:ext cx="4040188" cy="296346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9649" indent="0">
              <a:buNone/>
              <a:defRPr sz="1700" b="1"/>
            </a:lvl2pPr>
            <a:lvl3pPr marL="779299" indent="0">
              <a:buNone/>
              <a:defRPr sz="1600" b="1"/>
            </a:lvl3pPr>
            <a:lvl4pPr marL="1168947" indent="0">
              <a:buNone/>
              <a:defRPr sz="1400" b="1"/>
            </a:lvl4pPr>
            <a:lvl5pPr marL="1558598" indent="0">
              <a:buNone/>
              <a:defRPr sz="1400" b="1"/>
            </a:lvl5pPr>
            <a:lvl6pPr marL="1948246" indent="0">
              <a:buNone/>
              <a:defRPr sz="1400" b="1"/>
            </a:lvl6pPr>
            <a:lvl7pPr marL="2337896" indent="0">
              <a:buNone/>
              <a:defRPr sz="1400" b="1"/>
            </a:lvl7pPr>
            <a:lvl8pPr marL="2727545" indent="0">
              <a:buNone/>
              <a:defRPr sz="1400" b="1"/>
            </a:lvl8pPr>
            <a:lvl9pPr marL="3117195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60"/>
            <a:ext cx="4041775" cy="296346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7A02-7CD4-461D-820D-35F09EB6EF98}" type="datetime1">
              <a:rPr lang="pt-BR" smtClean="0"/>
              <a:t>07/03/2016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303E-C3D7-4A8F-B493-5FF5F08E0F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11BA-BA31-4A54-8FC9-6F826414C4F8}" type="datetime1">
              <a:rPr lang="pt-BR" smtClean="0"/>
              <a:t>07/03/2016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DE18-6512-4EE2-ACEE-74F9CAE690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B7D4-EAD8-445F-906D-1030A119AB8F}" type="datetime1">
              <a:rPr lang="pt-BR" smtClean="0"/>
              <a:t>07/03/2016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C4E1-A6AA-41B4-AE93-398D0C9C0C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4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4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49" indent="0">
              <a:buNone/>
              <a:defRPr sz="1000"/>
            </a:lvl2pPr>
            <a:lvl3pPr marL="779299" indent="0">
              <a:buNone/>
              <a:defRPr sz="900"/>
            </a:lvl3pPr>
            <a:lvl4pPr marL="1168947" indent="0">
              <a:buNone/>
              <a:defRPr sz="700"/>
            </a:lvl4pPr>
            <a:lvl5pPr marL="1558598" indent="0">
              <a:buNone/>
              <a:defRPr sz="700"/>
            </a:lvl5pPr>
            <a:lvl6pPr marL="1948246" indent="0">
              <a:buNone/>
              <a:defRPr sz="700"/>
            </a:lvl6pPr>
            <a:lvl7pPr marL="2337896" indent="0">
              <a:buNone/>
              <a:defRPr sz="700"/>
            </a:lvl7pPr>
            <a:lvl8pPr marL="2727545" indent="0">
              <a:buNone/>
              <a:defRPr sz="700"/>
            </a:lvl8pPr>
            <a:lvl9pPr marL="3117195" indent="0">
              <a:buNone/>
              <a:defRPr sz="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A6D4-1E86-4384-85C9-C567B3AA51E0}" type="datetime1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76D8-D8B0-4185-BC17-82ECCE15B2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7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89649" indent="0">
              <a:buNone/>
              <a:defRPr sz="2400"/>
            </a:lvl2pPr>
            <a:lvl3pPr marL="779299" indent="0">
              <a:buNone/>
              <a:defRPr sz="2100"/>
            </a:lvl3pPr>
            <a:lvl4pPr marL="1168947" indent="0">
              <a:buNone/>
              <a:defRPr sz="1700"/>
            </a:lvl4pPr>
            <a:lvl5pPr marL="1558598" indent="0">
              <a:buNone/>
              <a:defRPr sz="1700"/>
            </a:lvl5pPr>
            <a:lvl6pPr marL="1948246" indent="0">
              <a:buNone/>
              <a:defRPr sz="1700"/>
            </a:lvl6pPr>
            <a:lvl7pPr marL="2337896" indent="0">
              <a:buNone/>
              <a:defRPr sz="1700"/>
            </a:lvl7pPr>
            <a:lvl8pPr marL="2727545" indent="0">
              <a:buNone/>
              <a:defRPr sz="1700"/>
            </a:lvl8pPr>
            <a:lvl9pPr marL="3117195" indent="0">
              <a:buNone/>
              <a:defRPr sz="17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49" indent="0">
              <a:buNone/>
              <a:defRPr sz="1000"/>
            </a:lvl2pPr>
            <a:lvl3pPr marL="779299" indent="0">
              <a:buNone/>
              <a:defRPr sz="900"/>
            </a:lvl3pPr>
            <a:lvl4pPr marL="1168947" indent="0">
              <a:buNone/>
              <a:defRPr sz="700"/>
            </a:lvl4pPr>
            <a:lvl5pPr marL="1558598" indent="0">
              <a:buNone/>
              <a:defRPr sz="700"/>
            </a:lvl5pPr>
            <a:lvl6pPr marL="1948246" indent="0">
              <a:buNone/>
              <a:defRPr sz="700"/>
            </a:lvl6pPr>
            <a:lvl7pPr marL="2337896" indent="0">
              <a:buNone/>
              <a:defRPr sz="700"/>
            </a:lvl7pPr>
            <a:lvl8pPr marL="2727545" indent="0">
              <a:buNone/>
              <a:defRPr sz="700"/>
            </a:lvl8pPr>
            <a:lvl9pPr marL="3117195" indent="0">
              <a:buNone/>
              <a:defRPr sz="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A9D0-3C49-4BA8-A9F8-F03DEB7CBB49}" type="datetime1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8AEF-EED3-4291-998B-FC9C339CE6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7930" tIns="38965" rIns="77930" bIns="38965" rtlCol="0" anchor="ctr"/>
          <a:lstStyle>
            <a:lvl1pPr algn="l" defTabSz="77929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BF37C-637A-4F37-B55E-17B355F62575}" type="datetime1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7930" tIns="38965" rIns="77930" bIns="38965" rtlCol="0" anchor="ctr"/>
          <a:lstStyle>
            <a:lvl1pPr algn="ctr" defTabSz="77929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7930" tIns="38965" rIns="77930" bIns="38965" rtlCol="0" anchor="ctr"/>
          <a:lstStyle>
            <a:lvl1pPr algn="r" defTabSz="77929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AA57AF-61B6-46BF-8809-48DDB5F13E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777875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777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071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722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370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020" indent="-194825" algn="l" defTabSz="7792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49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99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947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98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246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896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545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195" algn="l" defTabSz="7792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0219" y="-2000251"/>
            <a:ext cx="5143500" cy="9144002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6143836" y="4124021"/>
            <a:ext cx="2952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79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Luiz Alberto Vieira</a:t>
            </a:r>
          </a:p>
          <a:p>
            <a:pPr defTabSz="779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Deivid </a:t>
            </a:r>
            <a:r>
              <a:rPr lang="pt-BR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cs typeface="+mn-cs"/>
              </a:rPr>
              <a:t>Fiorin</a:t>
            </a:r>
            <a:endParaRPr lang="pt-BR" sz="2000" b="1" dirty="0" smtClean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0A438-998C-44BA-B69D-5503F5D26E8E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2"/>
          <p:cNvSpPr txBox="1">
            <a:spLocks/>
          </p:cNvSpPr>
          <p:nvPr/>
        </p:nvSpPr>
        <p:spPr bwMode="auto">
          <a:xfrm>
            <a:off x="1691680" y="1923678"/>
            <a:ext cx="543657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Auxílios/Solicitações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Solicitações: Funcionalidades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96" y="980876"/>
            <a:ext cx="8115259" cy="39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Solicitações: Funcionalidades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1146673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Realizar Solicitação</a:t>
            </a:r>
          </a:p>
          <a:p>
            <a:pPr algn="just">
              <a:spcAft>
                <a:spcPts val="0"/>
              </a:spcAft>
              <a:tabLst>
                <a:tab pos="371475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 realizar uma solicitação é necessário que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servidor solicite um atendimento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ao setor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pessoal. Neste caso teremos dois servidores em ação:</a:t>
            </a:r>
          </a:p>
          <a:p>
            <a:pPr lvl="1">
              <a:spcAft>
                <a:spcPts val="0"/>
              </a:spcAft>
              <a:tabLst>
                <a:tab pos="371475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Servidor que está solicitando um atendimento (chamado de INTERESSADO);</a:t>
            </a:r>
          </a:p>
          <a:p>
            <a:pPr lvl="1" algn="just">
              <a:spcAft>
                <a:spcPts val="0"/>
              </a:spcAft>
              <a:tabLst>
                <a:tab pos="371475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Servidor do departamento de administração de pessoal que irá lançar no sistema o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atendimento (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Chamado de SOLICITANTE).</a:t>
            </a:r>
          </a:p>
          <a:p>
            <a:pPr algn="just">
              <a:spcAft>
                <a:spcPts val="0"/>
              </a:spcAft>
              <a:tabLst>
                <a:tab pos="371475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Uma solicitação ocorre quando o INTERESSADO entra em contato com o Departamento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pessoal, com a finalidade de resolver algum problema como alteração de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conta corrente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orientações administrativas, entre outras, então o SOLICITANTE interage com o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sistema cadastrando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solicitação.</a:t>
            </a:r>
          </a:p>
        </p:txBody>
      </p:sp>
    </p:spTree>
    <p:extLst>
      <p:ext uri="{BB962C8B-B14F-4D97-AF65-F5344CB8AC3E}">
        <p14:creationId xmlns:p14="http://schemas.microsoft.com/office/powerpoint/2010/main" val="265013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Gestão e Acompanhamentos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1264996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Solicitações Eletrônicas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podem assumir os seguintes status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Cancelado - Cancelada pelo solicitante;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Em análise - Lida 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pela Unidade;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Em diligência - Lida 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pela Unidade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e necessita de documentação complementar para ser atendida;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Encerrado - Solicitação encerrada. Apenas os responsáveis pelo Departamento de 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Pessoal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podem encerrar solicitações;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Registrado - Solicitação cadastrada;</a:t>
            </a:r>
          </a:p>
          <a:p>
            <a:pPr marL="731838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Respondido pelo servidor - Solicitação em tramitação;</a:t>
            </a:r>
          </a:p>
        </p:txBody>
      </p:sp>
    </p:spTree>
    <p:extLst>
      <p:ext uri="{BB962C8B-B14F-4D97-AF65-F5344CB8AC3E}">
        <p14:creationId xmlns:p14="http://schemas.microsoft.com/office/powerpoint/2010/main" val="1561299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Portal Servidor: 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581080" y="1406525"/>
            <a:ext cx="790101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97" y="1013482"/>
            <a:ext cx="7798527" cy="411330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156176" y="1563638"/>
            <a:ext cx="1296144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851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Portal Servidor: 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581080" y="1406525"/>
            <a:ext cx="790101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25" y="1014108"/>
            <a:ext cx="7726518" cy="404430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156175" y="2715766"/>
            <a:ext cx="1368153" cy="144016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96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0219" y="-2000251"/>
            <a:ext cx="5143500" cy="914400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14789" y="2017751"/>
            <a:ext cx="32431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Dúvidas</a:t>
            </a:r>
          </a:p>
          <a:p>
            <a:pPr algn="ctr"/>
            <a:endParaRPr lang="pt-BR" sz="66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6" descr="av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6"/>
            <a:ext cx="19900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E11AF-22D3-4500-AF6C-46F0AA0ECFB6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7" name="Shape 54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500283" y="3147814"/>
            <a:ext cx="1872208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5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Objetivo SIGRH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621493" y="1411619"/>
            <a:ext cx="7901014" cy="30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Modernizar </a:t>
            </a:r>
            <a:r>
              <a:rPr lang="pt-BR" dirty="0">
                <a:solidFill>
                  <a:schemeClr val="bg1"/>
                </a:solidFill>
              </a:rPr>
              <a:t>e desburocratizar as atividades da área de </a:t>
            </a:r>
            <a:r>
              <a:rPr lang="pt-BR" dirty="0" smtClean="0">
                <a:solidFill>
                  <a:schemeClr val="bg1"/>
                </a:solidFill>
              </a:rPr>
              <a:t>pessoal;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Simplificar </a:t>
            </a:r>
            <a:r>
              <a:rPr lang="pt-BR" dirty="0">
                <a:solidFill>
                  <a:schemeClr val="bg1"/>
                </a:solidFill>
              </a:rPr>
              <a:t>os procedimentos </a:t>
            </a:r>
            <a:r>
              <a:rPr lang="pt-BR" dirty="0" smtClean="0">
                <a:solidFill>
                  <a:schemeClr val="bg1"/>
                </a:solidFill>
              </a:rPr>
              <a:t>administrativos;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Facilitar </a:t>
            </a:r>
            <a:r>
              <a:rPr lang="pt-BR" dirty="0">
                <a:solidFill>
                  <a:schemeClr val="bg1"/>
                </a:solidFill>
              </a:rPr>
              <a:t>a gestão de </a:t>
            </a:r>
            <a:r>
              <a:rPr lang="pt-BR" dirty="0" smtClean="0">
                <a:solidFill>
                  <a:schemeClr val="bg1"/>
                </a:solidFill>
              </a:rPr>
              <a:t>pessoal;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Oferecer um </a:t>
            </a:r>
            <a:r>
              <a:rPr lang="pt-BR" dirty="0">
                <a:solidFill>
                  <a:schemeClr val="bg1"/>
                </a:solidFill>
              </a:rPr>
              <a:t>serviço com maior qualidade, presteza e rapidez.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25152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Contextualização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785786" y="1543782"/>
            <a:ext cx="7901014" cy="25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714750" algn="l"/>
              </a:tabLst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714750" algn="l"/>
              </a:tabLs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Instituição oferece ao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servidor a possibilidade de solicitar diversos serviços através das solicitações eletrônicas. As solicitações feitas ao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DRH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podem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ser de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três formas: por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telefone/</a:t>
            </a:r>
            <a:r>
              <a:rPr lang="pt-BR" sz="240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email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presencial no atendimento do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DRH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através do Portal do Servidor.</a:t>
            </a:r>
          </a:p>
          <a:p>
            <a:pPr marL="0" indent="0" algn="just">
              <a:spcAft>
                <a:spcPts val="0"/>
              </a:spcAft>
              <a:buNone/>
              <a:tabLst>
                <a:tab pos="3714750" algn="l"/>
              </a:tabLst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34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Módulo</a:t>
            </a: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: Auxílios/Solicitações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827584" y="1465898"/>
            <a:ext cx="727280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41" y="1209049"/>
            <a:ext cx="8298009" cy="381506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580112" y="1851669"/>
            <a:ext cx="973088" cy="64807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9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0251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25152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Contextualização: Auxílios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785786" y="1435996"/>
            <a:ext cx="7901014" cy="30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tabLst>
                <a:tab pos="3714750" algn="l"/>
              </a:tabLst>
            </a:pP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módulo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Auxílios oferece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suporte ao atendimento das solicitações eletrônicas, que podem ser feitas pelo próprio módulo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Auxílios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quando a solicitação é feita de forma presencial (um responsável do Departamento de Administração de Pessoal recebe as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de Auxílio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cadastra no sistema), ou 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pelo próprio servidor através do portal do servidor.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Todas as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de Auxílios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são cadastradas no sistema.</a:t>
            </a:r>
          </a:p>
          <a:p>
            <a:pPr marL="0" indent="0" algn="just">
              <a:spcAft>
                <a:spcPts val="0"/>
              </a:spcAft>
              <a:buNone/>
              <a:tabLst>
                <a:tab pos="3714750" algn="l"/>
              </a:tabLst>
            </a:pP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02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Auxílios disponíveis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754821" y="1563637"/>
            <a:ext cx="7901014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2" indent="0" algn="just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Alimentação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Funeral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Natalidade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Transporte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  Pré-Escolar (Direta ou Indireta)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05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Auxílios</a:t>
            </a: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: Funcionalidades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754821" y="1489522"/>
            <a:ext cx="7901014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t" anchorCtr="0" compatLnSpc="1">
            <a:prstTxWarp prst="textNoShape">
              <a:avLst/>
            </a:prstTxWarp>
          </a:bodyPr>
          <a:lstStyle>
            <a:lvl1pPr marL="292100" indent="-292100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42888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071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722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37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020" indent="-194825" algn="l" defTabSz="77929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6" y="1040383"/>
            <a:ext cx="7946048" cy="4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4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Contextualização: Solicitações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1417588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3714750" algn="l"/>
              </a:tabLst>
            </a:pP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módulo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oferece suporte ao atendimento das solicitações eletrônicas, que podem ser feitas pelo próprio módulo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quando a solicitação é feita de forma presencial (um responsável do Departamento de Administração de Pessoal recebe as solicitações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cadastra no sistema), ou </a:t>
            </a:r>
            <a:r>
              <a:rPr lang="pt-BR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pelo próprio servidor através do portal do servidor.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Todas as solicitações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são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cadastradas no sistema.</a:t>
            </a:r>
          </a:p>
        </p:txBody>
      </p:sp>
    </p:spTree>
    <p:extLst>
      <p:ext uri="{BB962C8B-B14F-4D97-AF65-F5344CB8AC3E}">
        <p14:creationId xmlns:p14="http://schemas.microsoft.com/office/powerpoint/2010/main" val="246792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pa avmb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52" r="13164"/>
          <a:stretch>
            <a:fillRect/>
          </a:stretch>
        </p:blipFill>
        <p:spPr>
          <a:xfrm rot="5400000">
            <a:off x="2004153" y="-2000251"/>
            <a:ext cx="5143500" cy="9144002"/>
          </a:xfrm>
          <a:prstGeom prst="rect">
            <a:avLst/>
          </a:prstGeom>
        </p:spPr>
      </p:pic>
      <p:pic>
        <p:nvPicPr>
          <p:cNvPr id="10" name="Imagem 6" descr="avm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255" y="142858"/>
            <a:ext cx="1360339" cy="10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AA434FA4-4485-48D6-A3BD-6422B7D96682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2"/>
          <p:cNvSpPr txBox="1">
            <a:spLocks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30" tIns="38965" rIns="77930" bIns="38965" numCol="1" anchor="ctr" anchorCtr="0" compatLnSpc="1">
            <a:prstTxWarp prst="textNoShape">
              <a:avLst/>
            </a:prstTxWarp>
          </a:bodyPr>
          <a:lstStyle>
            <a:lvl1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2pPr>
            <a:lvl3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4pPr>
            <a:lvl5pPr algn="ctr" defTabSz="777875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777875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Solicitações: Funcionalidades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92816" y="1667734"/>
            <a:ext cx="7560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Cadastrar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Tipo de Serviço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Eletrônico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Agenda de Atendimento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Listar/Alterar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Tipo de Serviço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Eletrônico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Busca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Abertas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em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Análise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Solicitações </a:t>
            </a:r>
            <a:r>
              <a:rPr lang="pt-BR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</a:t>
            </a: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Diligência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14750" algn="l"/>
              </a:tabLst>
            </a:pPr>
            <a:r>
              <a:rPr lang="pt-BR" sz="2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Consultas/Relatórios</a:t>
            </a:r>
            <a:endParaRPr lang="pt-BR" sz="2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83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7394</TotalTime>
  <Words>485</Words>
  <Application>Microsoft Office PowerPoint</Application>
  <PresentationFormat>Apresentação na tela (16:9)</PresentationFormat>
  <Paragraphs>82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AVMB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Maicon Tessele</dc:creator>
  <cp:lastModifiedBy>Luiz Alberto de Castro Vieira</cp:lastModifiedBy>
  <cp:revision>373</cp:revision>
  <dcterms:created xsi:type="dcterms:W3CDTF">2012-06-15T12:10:19Z</dcterms:created>
  <dcterms:modified xsi:type="dcterms:W3CDTF">2016-03-07T13:41:15Z</dcterms:modified>
</cp:coreProperties>
</file>